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notesSlides/notesSlide31.xml" ContentType="application/vnd.openxmlformats-officedocument.presentationml.notesSlide+xml"/>
  <Override PartName="/ppt/tags/tag46.xml" ContentType="application/vnd.openxmlformats-officedocument.presentationml.tags+xml"/>
  <Override PartName="/ppt/notesSlides/notesSlide32.xml" ContentType="application/vnd.openxmlformats-officedocument.presentationml.notesSlide+xml"/>
  <Override PartName="/ppt/tags/tag47.xml" ContentType="application/vnd.openxmlformats-officedocument.presentationml.tags+xml"/>
  <Override PartName="/ppt/notesSlides/notesSlide33.xml" ContentType="application/vnd.openxmlformats-officedocument.presentationml.notesSlide+xml"/>
  <Override PartName="/ppt/tags/tag48.xml" ContentType="application/vnd.openxmlformats-officedocument.presentationml.tags+xml"/>
  <Override PartName="/ppt/notesSlides/notesSlide3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5.xml" ContentType="application/vnd.openxmlformats-officedocument.presentationml.notesSlide+xml"/>
  <Override PartName="/ppt/tags/tag51.xml" ContentType="application/vnd.openxmlformats-officedocument.presentationml.tags+xml"/>
  <Override PartName="/ppt/notesSlides/notesSlide36.xml" ContentType="application/vnd.openxmlformats-officedocument.presentationml.notesSlide+xml"/>
  <Override PartName="/ppt/tags/tag52.xml" ContentType="application/vnd.openxmlformats-officedocument.presentationml.tags+xml"/>
  <Override PartName="/ppt/notesSlides/notesSlide37.xml" ContentType="application/vnd.openxmlformats-officedocument.presentationml.notesSlide+xml"/>
  <Override PartName="/ppt/tags/tag53.xml" ContentType="application/vnd.openxmlformats-officedocument.presentationml.tags+xml"/>
  <Override PartName="/ppt/notesSlides/notesSlide38.xml" ContentType="application/vnd.openxmlformats-officedocument.presentationml.notesSlide+xml"/>
  <Override PartName="/ppt/tags/tag54.xml" ContentType="application/vnd.openxmlformats-officedocument.presentationml.tags+xml"/>
  <Override PartName="/ppt/notesSlides/notesSlide39.xml" ContentType="application/vnd.openxmlformats-officedocument.presentationml.notesSlide+xml"/>
  <Override PartName="/ppt/tags/tag55.xml" ContentType="application/vnd.openxmlformats-officedocument.presentationml.tags+xml"/>
  <Override PartName="/ppt/notesSlides/notesSlide40.xml" ContentType="application/vnd.openxmlformats-officedocument.presentationml.notesSlide+xml"/>
  <Override PartName="/ppt/tags/tag56.xml" ContentType="application/vnd.openxmlformats-officedocument.presentationml.tags+xml"/>
  <Override PartName="/ppt/notesSlides/notesSlide41.xml" ContentType="application/vnd.openxmlformats-officedocument.presentationml.notesSlide+xml"/>
  <Override PartName="/ppt/tags/tag57.xml" ContentType="application/vnd.openxmlformats-officedocument.presentationml.tags+xml"/>
  <Override PartName="/ppt/notesSlides/notesSlide42.xml" ContentType="application/vnd.openxmlformats-officedocument.presentationml.notesSlide+xml"/>
  <Override PartName="/ppt/tags/tag58.xml" ContentType="application/vnd.openxmlformats-officedocument.presentationml.tags+xml"/>
  <Override PartName="/ppt/notesSlides/notesSlide43.xml" ContentType="application/vnd.openxmlformats-officedocument.presentationml.notesSlide+xml"/>
  <Override PartName="/ppt/tags/tag59.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80" r:id="rId3"/>
    <p:sldId id="329" r:id="rId4"/>
    <p:sldId id="258" r:id="rId5"/>
    <p:sldId id="282" r:id="rId6"/>
    <p:sldId id="283" r:id="rId7"/>
    <p:sldId id="342" r:id="rId8"/>
    <p:sldId id="343" r:id="rId9"/>
    <p:sldId id="330" r:id="rId10"/>
    <p:sldId id="331" r:id="rId11"/>
    <p:sldId id="344" r:id="rId12"/>
    <p:sldId id="332" r:id="rId13"/>
    <p:sldId id="333" r:id="rId14"/>
    <p:sldId id="334" r:id="rId15"/>
    <p:sldId id="345" r:id="rId16"/>
    <p:sldId id="33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36" r:id="rId30"/>
    <p:sldId id="337" r:id="rId31"/>
    <p:sldId id="338" r:id="rId32"/>
    <p:sldId id="358" r:id="rId33"/>
    <p:sldId id="359" r:id="rId34"/>
    <p:sldId id="360" r:id="rId35"/>
    <p:sldId id="339" r:id="rId36"/>
    <p:sldId id="340" r:id="rId37"/>
    <p:sldId id="341" r:id="rId38"/>
    <p:sldId id="361" r:id="rId39"/>
    <p:sldId id="362" r:id="rId40"/>
    <p:sldId id="363" r:id="rId41"/>
    <p:sldId id="364" r:id="rId42"/>
    <p:sldId id="365" r:id="rId43"/>
    <p:sldId id="366" r:id="rId44"/>
    <p:sldId id="367" r:id="rId45"/>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7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FFFFFF"/>
    <a:srgbClr val="0099CC"/>
    <a:srgbClr val="33CCCC"/>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2" d="100"/>
          <a:sy n="82" d="100"/>
        </p:scale>
        <p:origin x="126" y="576"/>
      </p:cViewPr>
      <p:guideLst>
        <p:guide orient="horz" pos="2160"/>
        <p:guide pos="2970"/>
      </p:guideLst>
    </p:cSldViewPr>
  </p:slideViewPr>
  <p:notesTextViewPr>
    <p:cViewPr>
      <p:scale>
        <a:sx n="100" d="100"/>
        <a:sy n="100" d="100"/>
      </p:scale>
      <p:origin x="0" y="0"/>
    </p:cViewPr>
  </p:notesTextViewPr>
  <p:notesViewPr>
    <p:cSldViewPr>
      <p:cViewPr varScale="1">
        <p:scale>
          <a:sx n="66" d="100"/>
          <a:sy n="66" d="100"/>
        </p:scale>
        <p:origin x="-3187"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3F76EE5-14BC-401E-94D9-4C95B2603DF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17E46F2B-85C7-4EEE-AB0D-67BF7F94832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515257B-DE57-425F-87B4-6B15B557297A}" type="datetimeFigureOut">
              <a:rPr lang="zh-CN" altLang="en-US"/>
              <a:pPr>
                <a:defRPr/>
              </a:pPr>
              <a:t>2022/4/2</a:t>
            </a:fld>
            <a:endParaRPr lang="zh-CN" altLang="en-US"/>
          </a:p>
        </p:txBody>
      </p:sp>
      <p:sp>
        <p:nvSpPr>
          <p:cNvPr id="4" name="页脚占位符 3">
            <a:extLst>
              <a:ext uri="{FF2B5EF4-FFF2-40B4-BE49-F238E27FC236}">
                <a16:creationId xmlns:a16="http://schemas.microsoft.com/office/drawing/2014/main" id="{FEED7E1F-CAC4-4FBD-83A2-69E40652A76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a:extLst>
              <a:ext uri="{FF2B5EF4-FFF2-40B4-BE49-F238E27FC236}">
                <a16:creationId xmlns:a16="http://schemas.microsoft.com/office/drawing/2014/main" id="{19671564-9D0E-46E7-ACF7-F2B181CD521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3FDE06B-C329-4B03-97D7-62AC30EEB711}" type="slidenum">
              <a:rPr lang="zh-CN" altLang="en-US"/>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3073">
            <a:extLst>
              <a:ext uri="{FF2B5EF4-FFF2-40B4-BE49-F238E27FC236}">
                <a16:creationId xmlns:a16="http://schemas.microsoft.com/office/drawing/2014/main" id="{E66C0771-43EA-4738-8575-3BF8C17A6E90}"/>
              </a:ext>
            </a:extLst>
          </p:cNvPr>
          <p:cNvSpPr>
            <a:spLocks noGrp="1"/>
          </p:cNvSpPr>
          <p:nvPr>
            <p:ph type="hdr" sz="quarter"/>
          </p:nvPr>
        </p:nvSpPr>
        <p:spPr>
          <a:xfrm>
            <a:off x="0" y="0"/>
            <a:ext cx="2970213" cy="455613"/>
          </a:xfrm>
          <a:prstGeom prst="rect">
            <a:avLst/>
          </a:prstGeom>
          <a:noFill/>
          <a:ln w="9525">
            <a:noFill/>
          </a:ln>
        </p:spPr>
        <p:txBody>
          <a:bodyPr/>
          <a:lstStyle>
            <a:lvl1pPr>
              <a:defRPr sz="1200" b="0" noProof="1"/>
            </a:lvl1pPr>
          </a:lstStyle>
          <a:p>
            <a:pPr>
              <a:defRPr/>
            </a:pPr>
            <a:endParaRPr lang="zh-CN" altLang="en-US"/>
          </a:p>
        </p:txBody>
      </p:sp>
      <p:sp>
        <p:nvSpPr>
          <p:cNvPr id="3075" name="日期占位符 3074">
            <a:extLst>
              <a:ext uri="{FF2B5EF4-FFF2-40B4-BE49-F238E27FC236}">
                <a16:creationId xmlns:a16="http://schemas.microsoft.com/office/drawing/2014/main" id="{D7BA093D-65A0-409B-B991-EFA98E29C54F}"/>
              </a:ext>
            </a:extLst>
          </p:cNvPr>
          <p:cNvSpPr>
            <a:spLocks noGrp="1"/>
          </p:cNvSpPr>
          <p:nvPr>
            <p:ph type="dt" idx="1"/>
          </p:nvPr>
        </p:nvSpPr>
        <p:spPr>
          <a:xfrm>
            <a:off x="3883025" y="0"/>
            <a:ext cx="2973388" cy="455613"/>
          </a:xfrm>
          <a:prstGeom prst="rect">
            <a:avLst/>
          </a:prstGeom>
          <a:noFill/>
          <a:ln w="9525">
            <a:noFill/>
          </a:ln>
        </p:spPr>
        <p:txBody>
          <a:bodyPr/>
          <a:lstStyle>
            <a:lvl1pPr algn="r">
              <a:defRPr sz="1200" b="0" noProof="1"/>
            </a:lvl1pPr>
          </a:lstStyle>
          <a:p>
            <a:pPr>
              <a:defRPr/>
            </a:pPr>
            <a:endParaRPr lang="zh-CN" altLang="en-US"/>
          </a:p>
        </p:txBody>
      </p:sp>
      <p:sp>
        <p:nvSpPr>
          <p:cNvPr id="208900" name="幻灯片图像占位符 3075">
            <a:extLst>
              <a:ext uri="{FF2B5EF4-FFF2-40B4-BE49-F238E27FC236}">
                <a16:creationId xmlns:a16="http://schemas.microsoft.com/office/drawing/2014/main" id="{5AAAC2E1-7E86-4B52-AC70-3923B38AA356}"/>
              </a:ext>
            </a:extLst>
          </p:cNvPr>
          <p:cNvSpPr>
            <a:spLocks noGrp="1" noRot="1" noChangeAspect="1" noChangeArrowheads="1"/>
          </p:cNvSpPr>
          <p:nvPr>
            <p:ph type="sldImg" idx="4294967295"/>
          </p:nvPr>
        </p:nvSpPr>
        <p:spPr bwMode="auto">
          <a:xfrm>
            <a:off x="1143000" y="68421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文本占位符 3076">
            <a:extLst>
              <a:ext uri="{FF2B5EF4-FFF2-40B4-BE49-F238E27FC236}">
                <a16:creationId xmlns:a16="http://schemas.microsoft.com/office/drawing/2014/main" id="{E2B59673-1040-4AF0-AA3F-D48D4F53AD9B}"/>
              </a:ext>
            </a:extLst>
          </p:cNvPr>
          <p:cNvSpPr>
            <a:spLocks noGrp="1" noRot="1" noChangeArrowheads="1"/>
          </p:cNvSpPr>
          <p:nvPr>
            <p:ph type="body" sz="quarter" idx="4294967295"/>
          </p:nvPr>
        </p:nvSpPr>
        <p:spPr bwMode="auto">
          <a:xfrm>
            <a:off x="684213" y="4341813"/>
            <a:ext cx="5487987" cy="411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页脚占位符 3077">
            <a:extLst>
              <a:ext uri="{FF2B5EF4-FFF2-40B4-BE49-F238E27FC236}">
                <a16:creationId xmlns:a16="http://schemas.microsoft.com/office/drawing/2014/main" id="{75DBDBCB-A779-426F-8AA2-066093D58569}"/>
              </a:ext>
            </a:extLst>
          </p:cNvPr>
          <p:cNvSpPr>
            <a:spLocks noGrp="1"/>
          </p:cNvSpPr>
          <p:nvPr>
            <p:ph type="ftr" sz="quarter" idx="4"/>
          </p:nvPr>
        </p:nvSpPr>
        <p:spPr>
          <a:xfrm>
            <a:off x="0" y="8683625"/>
            <a:ext cx="2970213" cy="458788"/>
          </a:xfrm>
          <a:prstGeom prst="rect">
            <a:avLst/>
          </a:prstGeom>
          <a:noFill/>
          <a:ln w="9525">
            <a:noFill/>
          </a:ln>
        </p:spPr>
        <p:txBody>
          <a:bodyPr anchor="b"/>
          <a:lstStyle>
            <a:lvl1pPr>
              <a:defRPr sz="1200" b="0" noProof="1"/>
            </a:lvl1pPr>
          </a:lstStyle>
          <a:p>
            <a:pPr>
              <a:defRPr/>
            </a:pPr>
            <a:endParaRPr lang="zh-CN" altLang="en-US"/>
          </a:p>
        </p:txBody>
      </p:sp>
      <p:sp>
        <p:nvSpPr>
          <p:cNvPr id="3079" name="灯片编号占位符 3078">
            <a:extLst>
              <a:ext uri="{FF2B5EF4-FFF2-40B4-BE49-F238E27FC236}">
                <a16:creationId xmlns:a16="http://schemas.microsoft.com/office/drawing/2014/main" id="{4086E015-A292-4BDD-9499-D37791793152}"/>
              </a:ext>
            </a:extLst>
          </p:cNvPr>
          <p:cNvSpPr>
            <a:spLocks noGrp="1"/>
          </p:cNvSpPr>
          <p:nvPr>
            <p:ph type="sldNum" sz="quarter" idx="5"/>
          </p:nvPr>
        </p:nvSpPr>
        <p:spPr>
          <a:xfrm>
            <a:off x="3883025" y="8683625"/>
            <a:ext cx="2973388" cy="458788"/>
          </a:xfrm>
          <a:prstGeom prst="rect">
            <a:avLst/>
          </a:prstGeom>
          <a:noFill/>
          <a:ln w="9525">
            <a:noFill/>
          </a:ln>
        </p:spPr>
        <p:txBody>
          <a:bodyPr vert="horz" wrap="square" lIns="91440" tIns="45720" rIns="91440" bIns="45720" numCol="1" anchor="b" anchorCtr="0" compatLnSpc="1">
            <a:prstTxWarp prst="textNoShape">
              <a:avLst/>
            </a:prstTxWarp>
          </a:bodyPr>
          <a:lstStyle>
            <a:lvl1pPr algn="r">
              <a:defRPr sz="1200" b="0"/>
            </a:lvl1pPr>
          </a:lstStyle>
          <a:p>
            <a:fld id="{15DD7733-1AFA-4D29-AC6F-09DEB63FB114}"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0E5DCE-5343-49D7-AAD8-CB32E570955F}" type="slidenum">
              <a:rPr lang="zh-CN" altLang="en-US" smtClean="0"/>
              <a:t>1</a:t>
            </a:fld>
            <a:endParaRPr lang="zh-CN" altLang="en-US"/>
          </a:p>
        </p:txBody>
      </p:sp>
    </p:spTree>
    <p:extLst>
      <p:ext uri="{BB962C8B-B14F-4D97-AF65-F5344CB8AC3E}">
        <p14:creationId xmlns:p14="http://schemas.microsoft.com/office/powerpoint/2010/main" val="244538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10</a:t>
            </a:fld>
            <a:endParaRPr lang="zh-CN" altLang="en-US"/>
          </a:p>
        </p:txBody>
      </p:sp>
    </p:spTree>
    <p:extLst>
      <p:ext uri="{BB962C8B-B14F-4D97-AF65-F5344CB8AC3E}">
        <p14:creationId xmlns:p14="http://schemas.microsoft.com/office/powerpoint/2010/main" val="218324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11</a:t>
            </a:fld>
            <a:endParaRPr lang="zh-CN" altLang="en-US"/>
          </a:p>
        </p:txBody>
      </p:sp>
    </p:spTree>
    <p:extLst>
      <p:ext uri="{BB962C8B-B14F-4D97-AF65-F5344CB8AC3E}">
        <p14:creationId xmlns:p14="http://schemas.microsoft.com/office/powerpoint/2010/main" val="59853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12</a:t>
            </a:fld>
            <a:endParaRPr lang="zh-CN" altLang="en-US"/>
          </a:p>
        </p:txBody>
      </p:sp>
    </p:spTree>
    <p:extLst>
      <p:ext uri="{BB962C8B-B14F-4D97-AF65-F5344CB8AC3E}">
        <p14:creationId xmlns:p14="http://schemas.microsoft.com/office/powerpoint/2010/main" val="225860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5DBAA-A890-49A0-B264-AFDA41F19D8B}" type="slidenum">
              <a:rPr lang="zh-CN" altLang="en-US" smtClean="0"/>
              <a:t>13</a:t>
            </a:fld>
            <a:endParaRPr lang="zh-CN" altLang="en-US"/>
          </a:p>
        </p:txBody>
      </p:sp>
    </p:spTree>
    <p:extLst>
      <p:ext uri="{BB962C8B-B14F-4D97-AF65-F5344CB8AC3E}">
        <p14:creationId xmlns:p14="http://schemas.microsoft.com/office/powerpoint/2010/main" val="2250876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14</a:t>
            </a:fld>
            <a:endParaRPr lang="zh-CN" altLang="en-US"/>
          </a:p>
        </p:txBody>
      </p:sp>
    </p:spTree>
    <p:extLst>
      <p:ext uri="{BB962C8B-B14F-4D97-AF65-F5344CB8AC3E}">
        <p14:creationId xmlns:p14="http://schemas.microsoft.com/office/powerpoint/2010/main" val="2593415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15</a:t>
            </a:fld>
            <a:endParaRPr lang="zh-CN" altLang="en-US"/>
          </a:p>
        </p:txBody>
      </p:sp>
    </p:spTree>
    <p:extLst>
      <p:ext uri="{BB962C8B-B14F-4D97-AF65-F5344CB8AC3E}">
        <p14:creationId xmlns:p14="http://schemas.microsoft.com/office/powerpoint/2010/main" val="2060643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16</a:t>
            </a:fld>
            <a:endParaRPr lang="zh-CN" altLang="en-US"/>
          </a:p>
        </p:txBody>
      </p:sp>
    </p:spTree>
    <p:extLst>
      <p:ext uri="{BB962C8B-B14F-4D97-AF65-F5344CB8AC3E}">
        <p14:creationId xmlns:p14="http://schemas.microsoft.com/office/powerpoint/2010/main" val="393850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17</a:t>
            </a:fld>
            <a:endParaRPr lang="zh-CN" altLang="en-US"/>
          </a:p>
        </p:txBody>
      </p:sp>
    </p:spTree>
    <p:extLst>
      <p:ext uri="{BB962C8B-B14F-4D97-AF65-F5344CB8AC3E}">
        <p14:creationId xmlns:p14="http://schemas.microsoft.com/office/powerpoint/2010/main" val="84753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18</a:t>
            </a:fld>
            <a:endParaRPr lang="zh-CN" altLang="en-US"/>
          </a:p>
        </p:txBody>
      </p:sp>
    </p:spTree>
    <p:extLst>
      <p:ext uri="{BB962C8B-B14F-4D97-AF65-F5344CB8AC3E}">
        <p14:creationId xmlns:p14="http://schemas.microsoft.com/office/powerpoint/2010/main" val="3703513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19</a:t>
            </a:fld>
            <a:endParaRPr lang="zh-CN" altLang="en-US"/>
          </a:p>
        </p:txBody>
      </p:sp>
    </p:spTree>
    <p:extLst>
      <p:ext uri="{BB962C8B-B14F-4D97-AF65-F5344CB8AC3E}">
        <p14:creationId xmlns:p14="http://schemas.microsoft.com/office/powerpoint/2010/main" val="36573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E7AAADD-DA3A-43A8-895A-F1254FE87C76}" type="slidenum">
              <a:rPr lang="zh-CN" altLang="en-US" smtClean="0">
                <a:latin typeface="Calibri" panose="020F0502020204030204" pitchFamily="34" charset="0"/>
              </a:rPr>
              <a:pPr/>
              <a:t>2</a:t>
            </a:fld>
            <a:endParaRPr lang="zh-CN" altLang="en-US">
              <a:latin typeface="Calibri" panose="020F0502020204030204" pitchFamily="34" charset="0"/>
            </a:endParaRPr>
          </a:p>
        </p:txBody>
      </p:sp>
    </p:spTree>
    <p:extLst>
      <p:ext uri="{BB962C8B-B14F-4D97-AF65-F5344CB8AC3E}">
        <p14:creationId xmlns:p14="http://schemas.microsoft.com/office/powerpoint/2010/main" val="3178024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20</a:t>
            </a:fld>
            <a:endParaRPr lang="zh-CN" altLang="en-US"/>
          </a:p>
        </p:txBody>
      </p:sp>
    </p:spTree>
    <p:extLst>
      <p:ext uri="{BB962C8B-B14F-4D97-AF65-F5344CB8AC3E}">
        <p14:creationId xmlns:p14="http://schemas.microsoft.com/office/powerpoint/2010/main" val="2527207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21</a:t>
            </a:fld>
            <a:endParaRPr lang="zh-CN" altLang="en-US"/>
          </a:p>
        </p:txBody>
      </p:sp>
    </p:spTree>
    <p:extLst>
      <p:ext uri="{BB962C8B-B14F-4D97-AF65-F5344CB8AC3E}">
        <p14:creationId xmlns:p14="http://schemas.microsoft.com/office/powerpoint/2010/main" val="100699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22</a:t>
            </a:fld>
            <a:endParaRPr lang="zh-CN" altLang="en-US"/>
          </a:p>
        </p:txBody>
      </p:sp>
    </p:spTree>
    <p:extLst>
      <p:ext uri="{BB962C8B-B14F-4D97-AF65-F5344CB8AC3E}">
        <p14:creationId xmlns:p14="http://schemas.microsoft.com/office/powerpoint/2010/main" val="2300192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23</a:t>
            </a:fld>
            <a:endParaRPr lang="zh-CN" altLang="en-US"/>
          </a:p>
        </p:txBody>
      </p:sp>
    </p:spTree>
    <p:extLst>
      <p:ext uri="{BB962C8B-B14F-4D97-AF65-F5344CB8AC3E}">
        <p14:creationId xmlns:p14="http://schemas.microsoft.com/office/powerpoint/2010/main" val="4229691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24</a:t>
            </a:fld>
            <a:endParaRPr lang="zh-CN" altLang="en-US"/>
          </a:p>
        </p:txBody>
      </p:sp>
    </p:spTree>
    <p:extLst>
      <p:ext uri="{BB962C8B-B14F-4D97-AF65-F5344CB8AC3E}">
        <p14:creationId xmlns:p14="http://schemas.microsoft.com/office/powerpoint/2010/main" val="1714113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25</a:t>
            </a:fld>
            <a:endParaRPr lang="zh-CN" altLang="en-US"/>
          </a:p>
        </p:txBody>
      </p:sp>
    </p:spTree>
    <p:extLst>
      <p:ext uri="{BB962C8B-B14F-4D97-AF65-F5344CB8AC3E}">
        <p14:creationId xmlns:p14="http://schemas.microsoft.com/office/powerpoint/2010/main" val="1348471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26</a:t>
            </a:fld>
            <a:endParaRPr lang="zh-CN" altLang="en-US"/>
          </a:p>
        </p:txBody>
      </p:sp>
    </p:spTree>
    <p:extLst>
      <p:ext uri="{BB962C8B-B14F-4D97-AF65-F5344CB8AC3E}">
        <p14:creationId xmlns:p14="http://schemas.microsoft.com/office/powerpoint/2010/main" val="360833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27</a:t>
            </a:fld>
            <a:endParaRPr lang="zh-CN" altLang="en-US"/>
          </a:p>
        </p:txBody>
      </p:sp>
    </p:spTree>
    <p:extLst>
      <p:ext uri="{BB962C8B-B14F-4D97-AF65-F5344CB8AC3E}">
        <p14:creationId xmlns:p14="http://schemas.microsoft.com/office/powerpoint/2010/main" val="3178984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28</a:t>
            </a:fld>
            <a:endParaRPr lang="zh-CN" altLang="en-US"/>
          </a:p>
        </p:txBody>
      </p:sp>
    </p:spTree>
    <p:extLst>
      <p:ext uri="{BB962C8B-B14F-4D97-AF65-F5344CB8AC3E}">
        <p14:creationId xmlns:p14="http://schemas.microsoft.com/office/powerpoint/2010/main" val="2779440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5DBAA-A890-49A0-B264-AFDA41F19D8B}" type="slidenum">
              <a:rPr lang="zh-CN" altLang="en-US" smtClean="0"/>
              <a:t>29</a:t>
            </a:fld>
            <a:endParaRPr lang="zh-CN" altLang="en-US"/>
          </a:p>
        </p:txBody>
      </p:sp>
    </p:spTree>
    <p:extLst>
      <p:ext uri="{BB962C8B-B14F-4D97-AF65-F5344CB8AC3E}">
        <p14:creationId xmlns:p14="http://schemas.microsoft.com/office/powerpoint/2010/main" val="191242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E7AAADD-DA3A-43A8-895A-F1254FE87C76}"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07254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30</a:t>
            </a:fld>
            <a:endParaRPr lang="zh-CN" altLang="en-US"/>
          </a:p>
        </p:txBody>
      </p:sp>
    </p:spTree>
    <p:extLst>
      <p:ext uri="{BB962C8B-B14F-4D97-AF65-F5344CB8AC3E}">
        <p14:creationId xmlns:p14="http://schemas.microsoft.com/office/powerpoint/2010/main" val="1949068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31</a:t>
            </a:fld>
            <a:endParaRPr lang="zh-CN" altLang="en-US"/>
          </a:p>
        </p:txBody>
      </p:sp>
    </p:spTree>
    <p:extLst>
      <p:ext uri="{BB962C8B-B14F-4D97-AF65-F5344CB8AC3E}">
        <p14:creationId xmlns:p14="http://schemas.microsoft.com/office/powerpoint/2010/main" val="1898950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32</a:t>
            </a:fld>
            <a:endParaRPr lang="zh-CN" altLang="en-US"/>
          </a:p>
        </p:txBody>
      </p:sp>
    </p:spTree>
    <p:extLst>
      <p:ext uri="{BB962C8B-B14F-4D97-AF65-F5344CB8AC3E}">
        <p14:creationId xmlns:p14="http://schemas.microsoft.com/office/powerpoint/2010/main" val="3897720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33</a:t>
            </a:fld>
            <a:endParaRPr lang="zh-CN" altLang="en-US"/>
          </a:p>
        </p:txBody>
      </p:sp>
    </p:spTree>
    <p:extLst>
      <p:ext uri="{BB962C8B-B14F-4D97-AF65-F5344CB8AC3E}">
        <p14:creationId xmlns:p14="http://schemas.microsoft.com/office/powerpoint/2010/main" val="4202248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34</a:t>
            </a:fld>
            <a:endParaRPr lang="zh-CN" altLang="en-US"/>
          </a:p>
        </p:txBody>
      </p:sp>
    </p:spTree>
    <p:extLst>
      <p:ext uri="{BB962C8B-B14F-4D97-AF65-F5344CB8AC3E}">
        <p14:creationId xmlns:p14="http://schemas.microsoft.com/office/powerpoint/2010/main" val="35520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5DBAA-A890-49A0-B264-AFDA41F19D8B}" type="slidenum">
              <a:rPr lang="zh-CN" altLang="en-US" smtClean="0"/>
              <a:t>35</a:t>
            </a:fld>
            <a:endParaRPr lang="zh-CN" altLang="en-US"/>
          </a:p>
        </p:txBody>
      </p:sp>
    </p:spTree>
    <p:extLst>
      <p:ext uri="{BB962C8B-B14F-4D97-AF65-F5344CB8AC3E}">
        <p14:creationId xmlns:p14="http://schemas.microsoft.com/office/powerpoint/2010/main" val="803310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36</a:t>
            </a:fld>
            <a:endParaRPr lang="zh-CN" altLang="en-US"/>
          </a:p>
        </p:txBody>
      </p:sp>
    </p:spTree>
    <p:extLst>
      <p:ext uri="{BB962C8B-B14F-4D97-AF65-F5344CB8AC3E}">
        <p14:creationId xmlns:p14="http://schemas.microsoft.com/office/powerpoint/2010/main" val="639623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37</a:t>
            </a:fld>
            <a:endParaRPr lang="zh-CN" altLang="en-US"/>
          </a:p>
        </p:txBody>
      </p:sp>
    </p:spTree>
    <p:extLst>
      <p:ext uri="{BB962C8B-B14F-4D97-AF65-F5344CB8AC3E}">
        <p14:creationId xmlns:p14="http://schemas.microsoft.com/office/powerpoint/2010/main" val="3483410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38</a:t>
            </a:fld>
            <a:endParaRPr lang="zh-CN" altLang="en-US"/>
          </a:p>
        </p:txBody>
      </p:sp>
    </p:spTree>
    <p:extLst>
      <p:ext uri="{BB962C8B-B14F-4D97-AF65-F5344CB8AC3E}">
        <p14:creationId xmlns:p14="http://schemas.microsoft.com/office/powerpoint/2010/main" val="2407598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39</a:t>
            </a:fld>
            <a:endParaRPr lang="zh-CN" altLang="en-US"/>
          </a:p>
        </p:txBody>
      </p:sp>
    </p:spTree>
    <p:extLst>
      <p:ext uri="{BB962C8B-B14F-4D97-AF65-F5344CB8AC3E}">
        <p14:creationId xmlns:p14="http://schemas.microsoft.com/office/powerpoint/2010/main" val="54500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0E5DCE-5343-49D7-AAD8-CB32E570955F}" type="slidenum">
              <a:rPr lang="zh-CN" altLang="en-US" smtClean="0"/>
              <a:t>4</a:t>
            </a:fld>
            <a:endParaRPr lang="zh-CN" altLang="en-US"/>
          </a:p>
        </p:txBody>
      </p:sp>
    </p:spTree>
    <p:extLst>
      <p:ext uri="{BB962C8B-B14F-4D97-AF65-F5344CB8AC3E}">
        <p14:creationId xmlns:p14="http://schemas.microsoft.com/office/powerpoint/2010/main" val="5764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40</a:t>
            </a:fld>
            <a:endParaRPr lang="zh-CN" altLang="en-US"/>
          </a:p>
        </p:txBody>
      </p:sp>
    </p:spTree>
    <p:extLst>
      <p:ext uri="{BB962C8B-B14F-4D97-AF65-F5344CB8AC3E}">
        <p14:creationId xmlns:p14="http://schemas.microsoft.com/office/powerpoint/2010/main" val="759613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41</a:t>
            </a:fld>
            <a:endParaRPr lang="zh-CN" altLang="en-US"/>
          </a:p>
        </p:txBody>
      </p:sp>
    </p:spTree>
    <p:extLst>
      <p:ext uri="{BB962C8B-B14F-4D97-AF65-F5344CB8AC3E}">
        <p14:creationId xmlns:p14="http://schemas.microsoft.com/office/powerpoint/2010/main" val="2598960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42</a:t>
            </a:fld>
            <a:endParaRPr lang="zh-CN" altLang="en-US"/>
          </a:p>
        </p:txBody>
      </p:sp>
    </p:spTree>
    <p:extLst>
      <p:ext uri="{BB962C8B-B14F-4D97-AF65-F5344CB8AC3E}">
        <p14:creationId xmlns:p14="http://schemas.microsoft.com/office/powerpoint/2010/main" val="1099004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43</a:t>
            </a:fld>
            <a:endParaRPr lang="zh-CN" altLang="en-US"/>
          </a:p>
        </p:txBody>
      </p:sp>
    </p:spTree>
    <p:extLst>
      <p:ext uri="{BB962C8B-B14F-4D97-AF65-F5344CB8AC3E}">
        <p14:creationId xmlns:p14="http://schemas.microsoft.com/office/powerpoint/2010/main" val="3684055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44</a:t>
            </a:fld>
            <a:endParaRPr lang="zh-CN" altLang="en-US"/>
          </a:p>
        </p:txBody>
      </p:sp>
    </p:spTree>
    <p:extLst>
      <p:ext uri="{BB962C8B-B14F-4D97-AF65-F5344CB8AC3E}">
        <p14:creationId xmlns:p14="http://schemas.microsoft.com/office/powerpoint/2010/main" val="388389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5DBAA-A890-49A0-B264-AFDA41F19D8B}" type="slidenum">
              <a:rPr lang="zh-CN" altLang="en-US" smtClean="0"/>
              <a:t>5</a:t>
            </a:fld>
            <a:endParaRPr lang="zh-CN" altLang="en-US"/>
          </a:p>
        </p:txBody>
      </p:sp>
    </p:spTree>
    <p:extLst>
      <p:ext uri="{BB962C8B-B14F-4D97-AF65-F5344CB8AC3E}">
        <p14:creationId xmlns:p14="http://schemas.microsoft.com/office/powerpoint/2010/main" val="213081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6</a:t>
            </a:fld>
            <a:endParaRPr lang="zh-CN" altLang="en-US"/>
          </a:p>
        </p:txBody>
      </p:sp>
    </p:spTree>
    <p:extLst>
      <p:ext uri="{BB962C8B-B14F-4D97-AF65-F5344CB8AC3E}">
        <p14:creationId xmlns:p14="http://schemas.microsoft.com/office/powerpoint/2010/main" val="11341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7</a:t>
            </a:fld>
            <a:endParaRPr lang="zh-CN" altLang="en-US"/>
          </a:p>
        </p:txBody>
      </p:sp>
    </p:spTree>
    <p:extLst>
      <p:ext uri="{BB962C8B-B14F-4D97-AF65-F5344CB8AC3E}">
        <p14:creationId xmlns:p14="http://schemas.microsoft.com/office/powerpoint/2010/main" val="142053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8</a:t>
            </a:fld>
            <a:endParaRPr lang="zh-CN" altLang="en-US"/>
          </a:p>
        </p:txBody>
      </p:sp>
    </p:spTree>
    <p:extLst>
      <p:ext uri="{BB962C8B-B14F-4D97-AF65-F5344CB8AC3E}">
        <p14:creationId xmlns:p14="http://schemas.microsoft.com/office/powerpoint/2010/main" val="287930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5DBAA-A890-49A0-B264-AFDA41F19D8B}" type="slidenum">
              <a:rPr lang="zh-CN" altLang="en-US" smtClean="0"/>
              <a:t>9</a:t>
            </a:fld>
            <a:endParaRPr lang="zh-CN" altLang="en-US"/>
          </a:p>
        </p:txBody>
      </p:sp>
    </p:spTree>
    <p:extLst>
      <p:ext uri="{BB962C8B-B14F-4D97-AF65-F5344CB8AC3E}">
        <p14:creationId xmlns:p14="http://schemas.microsoft.com/office/powerpoint/2010/main" val="203164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1027">
            <a:extLst>
              <a:ext uri="{FF2B5EF4-FFF2-40B4-BE49-F238E27FC236}">
                <a16:creationId xmlns:a16="http://schemas.microsoft.com/office/drawing/2014/main" id="{CFA366D4-36F8-46C3-9B64-C6C2F4ECD573}"/>
              </a:ext>
            </a:extLst>
          </p:cNvPr>
          <p:cNvSpPr>
            <a:spLocks noGrp="1"/>
          </p:cNvSpPr>
          <p:nvPr>
            <p:ph type="dt" sz="half" idx="10"/>
          </p:nvPr>
        </p:nvSpPr>
        <p:spPr>
          <a:ln/>
        </p:spPr>
        <p:txBody>
          <a:bodyPr/>
          <a:lstStyle>
            <a:lvl1pPr>
              <a:defRPr/>
            </a:lvl1pPr>
          </a:lstStyle>
          <a:p>
            <a:pPr>
              <a:defRPr/>
            </a:pPr>
            <a:fld id="{8BE55F17-FB0B-4617-B8F5-94764B7A7876}" type="datetime1">
              <a:rPr lang="zh-CN" altLang="en-US"/>
              <a:pPr>
                <a:defRPr/>
              </a:pPr>
              <a:t>2022/4/2</a:t>
            </a:fld>
            <a:endParaRPr lang="zh-CN" altLang="en-US"/>
          </a:p>
        </p:txBody>
      </p:sp>
      <p:sp>
        <p:nvSpPr>
          <p:cNvPr id="5" name="页脚占位符 1028">
            <a:extLst>
              <a:ext uri="{FF2B5EF4-FFF2-40B4-BE49-F238E27FC236}">
                <a16:creationId xmlns:a16="http://schemas.microsoft.com/office/drawing/2014/main" id="{DDB29D4C-ABD9-45FA-AB98-86D24F608BA8}"/>
              </a:ext>
            </a:extLst>
          </p:cNvPr>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a:extLst>
              <a:ext uri="{FF2B5EF4-FFF2-40B4-BE49-F238E27FC236}">
                <a16:creationId xmlns:a16="http://schemas.microsoft.com/office/drawing/2014/main" id="{4668CF7B-C03D-47E2-82DA-F6DF98ED75A9}"/>
              </a:ext>
            </a:extLst>
          </p:cNvPr>
          <p:cNvSpPr>
            <a:spLocks noGrp="1"/>
          </p:cNvSpPr>
          <p:nvPr>
            <p:ph type="sldNum" sz="quarter" idx="12"/>
          </p:nvPr>
        </p:nvSpPr>
        <p:spPr>
          <a:ln/>
        </p:spPr>
        <p:txBody>
          <a:bodyPr/>
          <a:lstStyle>
            <a:lvl1pPr>
              <a:defRPr/>
            </a:lvl1pPr>
          </a:lstStyle>
          <a:p>
            <a:fld id="{C8986BB9-E8FF-47A8-8E0A-C26245407F66}" type="slidenum">
              <a:rPr lang="zh-CN" altLang="en-US"/>
              <a:pPr/>
              <a:t>‹#›</a:t>
            </a:fld>
            <a:endParaRPr lang="zh-CN" altLang="en-US"/>
          </a:p>
        </p:txBody>
      </p:sp>
    </p:spTree>
    <p:extLst>
      <p:ext uri="{BB962C8B-B14F-4D97-AF65-F5344CB8AC3E}">
        <p14:creationId xmlns:p14="http://schemas.microsoft.com/office/powerpoint/2010/main" val="104428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19332E05-A969-41FD-9358-F169FEC07B29}"/>
              </a:ext>
            </a:extLst>
          </p:cNvPr>
          <p:cNvSpPr>
            <a:spLocks noGrp="1"/>
          </p:cNvSpPr>
          <p:nvPr>
            <p:ph type="dt" sz="half" idx="10"/>
          </p:nvPr>
        </p:nvSpPr>
        <p:spPr>
          <a:ln/>
        </p:spPr>
        <p:txBody>
          <a:bodyPr/>
          <a:lstStyle>
            <a:lvl1pPr>
              <a:defRPr/>
            </a:lvl1pPr>
          </a:lstStyle>
          <a:p>
            <a:pPr>
              <a:defRPr/>
            </a:pPr>
            <a:fld id="{EEF9D653-EE7D-45F1-93BF-045B0C96AB69}" type="datetime1">
              <a:rPr lang="zh-CN" altLang="en-US"/>
              <a:pPr>
                <a:defRPr/>
              </a:pPr>
              <a:t>2022/4/2</a:t>
            </a:fld>
            <a:endParaRPr lang="zh-CN" altLang="en-US"/>
          </a:p>
        </p:txBody>
      </p:sp>
      <p:sp>
        <p:nvSpPr>
          <p:cNvPr id="5" name="页脚占位符 1028">
            <a:extLst>
              <a:ext uri="{FF2B5EF4-FFF2-40B4-BE49-F238E27FC236}">
                <a16:creationId xmlns:a16="http://schemas.microsoft.com/office/drawing/2014/main" id="{03D8B026-004F-4319-931F-B3CDEA1486F8}"/>
              </a:ext>
            </a:extLst>
          </p:cNvPr>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a:extLst>
              <a:ext uri="{FF2B5EF4-FFF2-40B4-BE49-F238E27FC236}">
                <a16:creationId xmlns:a16="http://schemas.microsoft.com/office/drawing/2014/main" id="{6AC9024E-B7E4-4BF0-9244-883FC652C61D}"/>
              </a:ext>
            </a:extLst>
          </p:cNvPr>
          <p:cNvSpPr>
            <a:spLocks noGrp="1"/>
          </p:cNvSpPr>
          <p:nvPr>
            <p:ph type="sldNum" sz="quarter" idx="12"/>
          </p:nvPr>
        </p:nvSpPr>
        <p:spPr>
          <a:ln/>
        </p:spPr>
        <p:txBody>
          <a:bodyPr/>
          <a:lstStyle>
            <a:lvl1pPr>
              <a:defRPr/>
            </a:lvl1pPr>
          </a:lstStyle>
          <a:p>
            <a:fld id="{10428285-13D4-4D5A-BEB7-4179BE5C8C38}" type="slidenum">
              <a:rPr lang="zh-CN" altLang="en-US"/>
              <a:pPr/>
              <a:t>‹#›</a:t>
            </a:fld>
            <a:endParaRPr lang="zh-CN" altLang="en-US"/>
          </a:p>
        </p:txBody>
      </p:sp>
    </p:spTree>
    <p:extLst>
      <p:ext uri="{BB962C8B-B14F-4D97-AF65-F5344CB8AC3E}">
        <p14:creationId xmlns:p14="http://schemas.microsoft.com/office/powerpoint/2010/main" val="317490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4BE6C2F3-74CA-45AB-AC42-14F8881757FB}"/>
              </a:ext>
            </a:extLst>
          </p:cNvPr>
          <p:cNvSpPr>
            <a:spLocks noGrp="1"/>
          </p:cNvSpPr>
          <p:nvPr>
            <p:ph type="dt" sz="half" idx="10"/>
          </p:nvPr>
        </p:nvSpPr>
        <p:spPr>
          <a:ln/>
        </p:spPr>
        <p:txBody>
          <a:bodyPr/>
          <a:lstStyle>
            <a:lvl1pPr>
              <a:defRPr/>
            </a:lvl1pPr>
          </a:lstStyle>
          <a:p>
            <a:pPr>
              <a:defRPr/>
            </a:pPr>
            <a:fld id="{FB47135E-6888-4B06-B8DA-1A2A51CA7EE6}" type="datetime1">
              <a:rPr lang="zh-CN" altLang="en-US"/>
              <a:pPr>
                <a:defRPr/>
              </a:pPr>
              <a:t>2022/4/2</a:t>
            </a:fld>
            <a:endParaRPr lang="zh-CN" altLang="en-US"/>
          </a:p>
        </p:txBody>
      </p:sp>
      <p:sp>
        <p:nvSpPr>
          <p:cNvPr id="5" name="页脚占位符 1028">
            <a:extLst>
              <a:ext uri="{FF2B5EF4-FFF2-40B4-BE49-F238E27FC236}">
                <a16:creationId xmlns:a16="http://schemas.microsoft.com/office/drawing/2014/main" id="{A9C72C46-6407-4B89-8AA0-8FF2587108E3}"/>
              </a:ext>
            </a:extLst>
          </p:cNvPr>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a:extLst>
              <a:ext uri="{FF2B5EF4-FFF2-40B4-BE49-F238E27FC236}">
                <a16:creationId xmlns:a16="http://schemas.microsoft.com/office/drawing/2014/main" id="{3485638C-FB70-49D8-A66B-B8020EBE4146}"/>
              </a:ext>
            </a:extLst>
          </p:cNvPr>
          <p:cNvSpPr>
            <a:spLocks noGrp="1"/>
          </p:cNvSpPr>
          <p:nvPr>
            <p:ph type="sldNum" sz="quarter" idx="12"/>
          </p:nvPr>
        </p:nvSpPr>
        <p:spPr>
          <a:ln/>
        </p:spPr>
        <p:txBody>
          <a:bodyPr/>
          <a:lstStyle>
            <a:lvl1pPr>
              <a:defRPr/>
            </a:lvl1pPr>
          </a:lstStyle>
          <a:p>
            <a:fld id="{5EB08F7B-81CF-4069-8614-616E0176B423}" type="slidenum">
              <a:rPr lang="zh-CN" altLang="en-US"/>
              <a:pPr/>
              <a:t>‹#›</a:t>
            </a:fld>
            <a:endParaRPr lang="zh-CN" altLang="en-US"/>
          </a:p>
        </p:txBody>
      </p:sp>
    </p:spTree>
    <p:extLst>
      <p:ext uri="{BB962C8B-B14F-4D97-AF65-F5344CB8AC3E}">
        <p14:creationId xmlns:p14="http://schemas.microsoft.com/office/powerpoint/2010/main" val="310295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noProof="1"/>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1027">
            <a:extLst>
              <a:ext uri="{FF2B5EF4-FFF2-40B4-BE49-F238E27FC236}">
                <a16:creationId xmlns:a16="http://schemas.microsoft.com/office/drawing/2014/main" id="{51A6102E-AE7A-42DC-A5BA-ED3C75CD007D}"/>
              </a:ext>
            </a:extLst>
          </p:cNvPr>
          <p:cNvSpPr>
            <a:spLocks noGrp="1"/>
          </p:cNvSpPr>
          <p:nvPr>
            <p:ph type="dt" sz="half" idx="10"/>
          </p:nvPr>
        </p:nvSpPr>
        <p:spPr>
          <a:ln/>
        </p:spPr>
        <p:txBody>
          <a:bodyPr/>
          <a:lstStyle>
            <a:lvl1pPr>
              <a:defRPr/>
            </a:lvl1pPr>
          </a:lstStyle>
          <a:p>
            <a:pPr>
              <a:defRPr/>
            </a:pPr>
            <a:fld id="{BCCD69AF-417D-4C7B-9163-5EED58280F1A}" type="datetime1">
              <a:rPr lang="zh-CN" altLang="en-US"/>
              <a:pPr>
                <a:defRPr/>
              </a:pPr>
              <a:t>2022/4/2</a:t>
            </a:fld>
            <a:endParaRPr lang="zh-CN" altLang="en-US"/>
          </a:p>
        </p:txBody>
      </p:sp>
      <p:sp>
        <p:nvSpPr>
          <p:cNvPr id="8" name="页脚占位符 1028">
            <a:extLst>
              <a:ext uri="{FF2B5EF4-FFF2-40B4-BE49-F238E27FC236}">
                <a16:creationId xmlns:a16="http://schemas.microsoft.com/office/drawing/2014/main" id="{D9EE1A3C-3EDA-44EC-B42C-0EE8CCFDDD1F}"/>
              </a:ext>
            </a:extLst>
          </p:cNvPr>
          <p:cNvSpPr>
            <a:spLocks noGrp="1"/>
          </p:cNvSpPr>
          <p:nvPr>
            <p:ph type="ftr" sz="quarter" idx="11"/>
          </p:nvPr>
        </p:nvSpPr>
        <p:spPr>
          <a:ln/>
        </p:spPr>
        <p:txBody>
          <a:bodyPr/>
          <a:lstStyle>
            <a:lvl1pPr>
              <a:defRPr/>
            </a:lvl1pPr>
          </a:lstStyle>
          <a:p>
            <a:pPr>
              <a:defRPr/>
            </a:pPr>
            <a:endParaRPr lang="zh-CN" altLang="en-US"/>
          </a:p>
        </p:txBody>
      </p:sp>
      <p:sp>
        <p:nvSpPr>
          <p:cNvPr id="9" name="灯片编号占位符 1029">
            <a:extLst>
              <a:ext uri="{FF2B5EF4-FFF2-40B4-BE49-F238E27FC236}">
                <a16:creationId xmlns:a16="http://schemas.microsoft.com/office/drawing/2014/main" id="{DBE9835A-5B62-42A4-9A4B-90B145EC6011}"/>
              </a:ext>
            </a:extLst>
          </p:cNvPr>
          <p:cNvSpPr>
            <a:spLocks noGrp="1"/>
          </p:cNvSpPr>
          <p:nvPr>
            <p:ph type="sldNum" sz="quarter" idx="12"/>
          </p:nvPr>
        </p:nvSpPr>
        <p:spPr>
          <a:ln/>
        </p:spPr>
        <p:txBody>
          <a:bodyPr/>
          <a:lstStyle>
            <a:lvl1pPr>
              <a:defRPr/>
            </a:lvl1pPr>
          </a:lstStyle>
          <a:p>
            <a:fld id="{52C2A2BF-90AB-47B8-A2CF-7D3DD7A18B20}" type="slidenum">
              <a:rPr lang="zh-CN" altLang="en-US"/>
              <a:pPr/>
              <a:t>‹#›</a:t>
            </a:fld>
            <a:endParaRPr lang="zh-CN" altLang="en-US"/>
          </a:p>
        </p:txBody>
      </p:sp>
    </p:spTree>
    <p:extLst>
      <p:ext uri="{BB962C8B-B14F-4D97-AF65-F5344CB8AC3E}">
        <p14:creationId xmlns:p14="http://schemas.microsoft.com/office/powerpoint/2010/main" val="98287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内容占位符 4"/>
          <p:cNvSpPr>
            <a:spLocks noGrp="1"/>
          </p:cNvSpPr>
          <p:nvPr>
            <p:ph sz="quarter" idx="3"/>
          </p:nvPr>
        </p:nvSpPr>
        <p:spPr>
          <a:xfrm>
            <a:off x="4629150" y="4076700"/>
            <a:ext cx="3886200" cy="21002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日期占位符 1027">
            <a:extLst>
              <a:ext uri="{FF2B5EF4-FFF2-40B4-BE49-F238E27FC236}">
                <a16:creationId xmlns:a16="http://schemas.microsoft.com/office/drawing/2014/main" id="{5E81A1BE-08C9-4E8A-8861-F13563E01D6A}"/>
              </a:ext>
            </a:extLst>
          </p:cNvPr>
          <p:cNvSpPr>
            <a:spLocks noGrp="1"/>
          </p:cNvSpPr>
          <p:nvPr>
            <p:ph type="dt" sz="half" idx="10"/>
          </p:nvPr>
        </p:nvSpPr>
        <p:spPr>
          <a:ln/>
        </p:spPr>
        <p:txBody>
          <a:bodyPr/>
          <a:lstStyle>
            <a:lvl1pPr>
              <a:defRPr/>
            </a:lvl1pPr>
          </a:lstStyle>
          <a:p>
            <a:pPr>
              <a:defRPr/>
            </a:pPr>
            <a:fld id="{56443FE0-527C-4809-8EEC-253AFEE80F5D}" type="datetime1">
              <a:rPr lang="zh-CN" altLang="en-US"/>
              <a:pPr>
                <a:defRPr/>
              </a:pPr>
              <a:t>2022/4/2</a:t>
            </a:fld>
            <a:endParaRPr lang="zh-CN" altLang="en-US"/>
          </a:p>
        </p:txBody>
      </p:sp>
      <p:sp>
        <p:nvSpPr>
          <p:cNvPr id="7" name="页脚占位符 1028">
            <a:extLst>
              <a:ext uri="{FF2B5EF4-FFF2-40B4-BE49-F238E27FC236}">
                <a16:creationId xmlns:a16="http://schemas.microsoft.com/office/drawing/2014/main" id="{A3736EC6-FDFB-4E4E-AC8F-6DAA0E070E57}"/>
              </a:ext>
            </a:extLst>
          </p:cNvPr>
          <p:cNvSpPr>
            <a:spLocks noGrp="1"/>
          </p:cNvSpPr>
          <p:nvPr>
            <p:ph type="ftr" sz="quarter" idx="11"/>
          </p:nvPr>
        </p:nvSpPr>
        <p:spPr>
          <a:ln/>
        </p:spPr>
        <p:txBody>
          <a:bodyPr/>
          <a:lstStyle>
            <a:lvl1pPr>
              <a:defRPr/>
            </a:lvl1pPr>
          </a:lstStyle>
          <a:p>
            <a:pPr>
              <a:defRPr/>
            </a:pPr>
            <a:endParaRPr lang="zh-CN" altLang="en-US"/>
          </a:p>
        </p:txBody>
      </p:sp>
      <p:sp>
        <p:nvSpPr>
          <p:cNvPr id="8" name="灯片编号占位符 1029">
            <a:extLst>
              <a:ext uri="{FF2B5EF4-FFF2-40B4-BE49-F238E27FC236}">
                <a16:creationId xmlns:a16="http://schemas.microsoft.com/office/drawing/2014/main" id="{A07A6683-7412-4257-A22A-847CBDC57D88}"/>
              </a:ext>
            </a:extLst>
          </p:cNvPr>
          <p:cNvSpPr>
            <a:spLocks noGrp="1"/>
          </p:cNvSpPr>
          <p:nvPr>
            <p:ph type="sldNum" sz="quarter" idx="12"/>
          </p:nvPr>
        </p:nvSpPr>
        <p:spPr>
          <a:ln/>
        </p:spPr>
        <p:txBody>
          <a:bodyPr/>
          <a:lstStyle>
            <a:lvl1pPr>
              <a:defRPr/>
            </a:lvl1pPr>
          </a:lstStyle>
          <a:p>
            <a:fld id="{D716267F-6641-473A-A5DC-88A6ED06D43D}" type="slidenum">
              <a:rPr lang="zh-CN" altLang="en-US"/>
              <a:pPr/>
              <a:t>‹#›</a:t>
            </a:fld>
            <a:endParaRPr lang="zh-CN" altLang="en-US"/>
          </a:p>
        </p:txBody>
      </p:sp>
    </p:spTree>
    <p:extLst>
      <p:ext uri="{BB962C8B-B14F-4D97-AF65-F5344CB8AC3E}">
        <p14:creationId xmlns:p14="http://schemas.microsoft.com/office/powerpoint/2010/main" val="263901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1027">
            <a:extLst>
              <a:ext uri="{FF2B5EF4-FFF2-40B4-BE49-F238E27FC236}">
                <a16:creationId xmlns:a16="http://schemas.microsoft.com/office/drawing/2014/main" id="{C27A5934-C9CA-4DFF-AECD-E7DAB44AF938}"/>
              </a:ext>
            </a:extLst>
          </p:cNvPr>
          <p:cNvSpPr>
            <a:spLocks noGrp="1"/>
          </p:cNvSpPr>
          <p:nvPr>
            <p:ph type="dt" sz="half" idx="10"/>
          </p:nvPr>
        </p:nvSpPr>
        <p:spPr>
          <a:ln/>
        </p:spPr>
        <p:txBody>
          <a:bodyPr/>
          <a:lstStyle>
            <a:lvl1pPr>
              <a:defRPr/>
            </a:lvl1pPr>
          </a:lstStyle>
          <a:p>
            <a:pPr>
              <a:defRPr/>
            </a:pPr>
            <a:fld id="{0F5E1BEC-A5B6-479B-89FF-93F3B1FD9030}" type="datetime1">
              <a:rPr lang="zh-CN" altLang="en-US"/>
              <a:pPr>
                <a:defRPr/>
              </a:pPr>
              <a:t>2022/4/2</a:t>
            </a:fld>
            <a:endParaRPr lang="zh-CN" altLang="en-US"/>
          </a:p>
        </p:txBody>
      </p:sp>
      <p:sp>
        <p:nvSpPr>
          <p:cNvPr id="4" name="页脚占位符 1028">
            <a:extLst>
              <a:ext uri="{FF2B5EF4-FFF2-40B4-BE49-F238E27FC236}">
                <a16:creationId xmlns:a16="http://schemas.microsoft.com/office/drawing/2014/main" id="{1A442790-C14B-4B1F-BF83-D31089470CF5}"/>
              </a:ext>
            </a:extLst>
          </p:cNvPr>
          <p:cNvSpPr>
            <a:spLocks noGrp="1"/>
          </p:cNvSpPr>
          <p:nvPr>
            <p:ph type="ftr" sz="quarter" idx="11"/>
          </p:nvPr>
        </p:nvSpPr>
        <p:spPr>
          <a:ln/>
        </p:spPr>
        <p:txBody>
          <a:bodyPr/>
          <a:lstStyle>
            <a:lvl1pPr>
              <a:defRPr/>
            </a:lvl1pPr>
          </a:lstStyle>
          <a:p>
            <a:pPr>
              <a:defRPr/>
            </a:pPr>
            <a:endParaRPr lang="zh-CN" altLang="en-US"/>
          </a:p>
        </p:txBody>
      </p:sp>
      <p:sp>
        <p:nvSpPr>
          <p:cNvPr id="5" name="灯片编号占位符 1029">
            <a:extLst>
              <a:ext uri="{FF2B5EF4-FFF2-40B4-BE49-F238E27FC236}">
                <a16:creationId xmlns:a16="http://schemas.microsoft.com/office/drawing/2014/main" id="{286B2932-7876-4B9E-9559-5AE22F89341A}"/>
              </a:ext>
            </a:extLst>
          </p:cNvPr>
          <p:cNvSpPr>
            <a:spLocks noGrp="1"/>
          </p:cNvSpPr>
          <p:nvPr>
            <p:ph type="sldNum" sz="quarter" idx="12"/>
          </p:nvPr>
        </p:nvSpPr>
        <p:spPr>
          <a:ln/>
        </p:spPr>
        <p:txBody>
          <a:bodyPr/>
          <a:lstStyle>
            <a:lvl1pPr>
              <a:defRPr/>
            </a:lvl1pPr>
          </a:lstStyle>
          <a:p>
            <a:fld id="{8D27407B-A5E6-45C1-9EA1-5B0BA6FCB07B}" type="slidenum">
              <a:rPr lang="zh-CN" altLang="en-US"/>
              <a:pPr/>
              <a:t>‹#›</a:t>
            </a:fld>
            <a:endParaRPr lang="zh-CN" altLang="en-US"/>
          </a:p>
        </p:txBody>
      </p:sp>
    </p:spTree>
    <p:extLst>
      <p:ext uri="{BB962C8B-B14F-4D97-AF65-F5344CB8AC3E}">
        <p14:creationId xmlns:p14="http://schemas.microsoft.com/office/powerpoint/2010/main" val="21958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FEB93BC5-2418-4A98-ABD0-3E0A8A15E7F0}"/>
              </a:ext>
            </a:extLst>
          </p:cNvPr>
          <p:cNvSpPr>
            <a:spLocks noGrp="1"/>
          </p:cNvSpPr>
          <p:nvPr>
            <p:ph type="dt" sz="half" idx="10"/>
          </p:nvPr>
        </p:nvSpPr>
        <p:spPr>
          <a:ln/>
        </p:spPr>
        <p:txBody>
          <a:bodyPr/>
          <a:lstStyle>
            <a:lvl1pPr>
              <a:defRPr/>
            </a:lvl1pPr>
          </a:lstStyle>
          <a:p>
            <a:pPr>
              <a:defRPr/>
            </a:pPr>
            <a:fld id="{E4407762-4707-4D03-BB77-D2878B095A62}" type="datetime1">
              <a:rPr lang="zh-CN" altLang="en-US"/>
              <a:pPr>
                <a:defRPr/>
              </a:pPr>
              <a:t>2022/4/2</a:t>
            </a:fld>
            <a:endParaRPr lang="zh-CN" altLang="en-US"/>
          </a:p>
        </p:txBody>
      </p:sp>
      <p:sp>
        <p:nvSpPr>
          <p:cNvPr id="5" name="页脚占位符 1028">
            <a:extLst>
              <a:ext uri="{FF2B5EF4-FFF2-40B4-BE49-F238E27FC236}">
                <a16:creationId xmlns:a16="http://schemas.microsoft.com/office/drawing/2014/main" id="{6EEAC77C-E617-4261-8E68-EEEC4141948E}"/>
              </a:ext>
            </a:extLst>
          </p:cNvPr>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a:extLst>
              <a:ext uri="{FF2B5EF4-FFF2-40B4-BE49-F238E27FC236}">
                <a16:creationId xmlns:a16="http://schemas.microsoft.com/office/drawing/2014/main" id="{E8CF5B99-E492-4745-97F9-7A3F174FDA5E}"/>
              </a:ext>
            </a:extLst>
          </p:cNvPr>
          <p:cNvSpPr>
            <a:spLocks noGrp="1"/>
          </p:cNvSpPr>
          <p:nvPr>
            <p:ph type="sldNum" sz="quarter" idx="12"/>
          </p:nvPr>
        </p:nvSpPr>
        <p:spPr>
          <a:ln/>
        </p:spPr>
        <p:txBody>
          <a:bodyPr/>
          <a:lstStyle>
            <a:lvl1pPr>
              <a:defRPr/>
            </a:lvl1pPr>
          </a:lstStyle>
          <a:p>
            <a:fld id="{32FB06B6-57FE-43AD-A5A8-18881D1B4DF1}" type="slidenum">
              <a:rPr lang="zh-CN" altLang="en-US"/>
              <a:pPr/>
              <a:t>‹#›</a:t>
            </a:fld>
            <a:endParaRPr lang="zh-CN" altLang="en-US"/>
          </a:p>
        </p:txBody>
      </p:sp>
    </p:spTree>
    <p:extLst>
      <p:ext uri="{BB962C8B-B14F-4D97-AF65-F5344CB8AC3E}">
        <p14:creationId xmlns:p14="http://schemas.microsoft.com/office/powerpoint/2010/main" val="47788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1027">
            <a:extLst>
              <a:ext uri="{FF2B5EF4-FFF2-40B4-BE49-F238E27FC236}">
                <a16:creationId xmlns:a16="http://schemas.microsoft.com/office/drawing/2014/main" id="{694820EB-3AC6-40F2-BA83-DD8A26A25DD8}"/>
              </a:ext>
            </a:extLst>
          </p:cNvPr>
          <p:cNvSpPr>
            <a:spLocks noGrp="1"/>
          </p:cNvSpPr>
          <p:nvPr>
            <p:ph type="dt" sz="half" idx="10"/>
          </p:nvPr>
        </p:nvSpPr>
        <p:spPr>
          <a:ln/>
        </p:spPr>
        <p:txBody>
          <a:bodyPr/>
          <a:lstStyle>
            <a:lvl1pPr>
              <a:defRPr/>
            </a:lvl1pPr>
          </a:lstStyle>
          <a:p>
            <a:pPr>
              <a:defRPr/>
            </a:pPr>
            <a:fld id="{C669800D-BDE3-48D6-AB81-738690385B6C}" type="datetime1">
              <a:rPr lang="zh-CN" altLang="en-US"/>
              <a:pPr>
                <a:defRPr/>
              </a:pPr>
              <a:t>2022/4/2</a:t>
            </a:fld>
            <a:endParaRPr lang="zh-CN" altLang="en-US"/>
          </a:p>
        </p:txBody>
      </p:sp>
      <p:sp>
        <p:nvSpPr>
          <p:cNvPr id="5" name="页脚占位符 1028">
            <a:extLst>
              <a:ext uri="{FF2B5EF4-FFF2-40B4-BE49-F238E27FC236}">
                <a16:creationId xmlns:a16="http://schemas.microsoft.com/office/drawing/2014/main" id="{D7930563-EA60-491D-B8E1-10A3754D11DE}"/>
              </a:ext>
            </a:extLst>
          </p:cNvPr>
          <p:cNvSpPr>
            <a:spLocks noGrp="1"/>
          </p:cNvSpPr>
          <p:nvPr>
            <p:ph type="ftr" sz="quarter" idx="11"/>
          </p:nvPr>
        </p:nvSpPr>
        <p:spPr>
          <a:ln/>
        </p:spPr>
        <p:txBody>
          <a:bodyPr/>
          <a:lstStyle>
            <a:lvl1pPr>
              <a:defRPr/>
            </a:lvl1pPr>
          </a:lstStyle>
          <a:p>
            <a:pPr>
              <a:defRPr/>
            </a:pPr>
            <a:endParaRPr lang="zh-CN" altLang="en-US"/>
          </a:p>
        </p:txBody>
      </p:sp>
      <p:sp>
        <p:nvSpPr>
          <p:cNvPr id="6" name="灯片编号占位符 1029">
            <a:extLst>
              <a:ext uri="{FF2B5EF4-FFF2-40B4-BE49-F238E27FC236}">
                <a16:creationId xmlns:a16="http://schemas.microsoft.com/office/drawing/2014/main" id="{E5C505D3-7962-4B5A-8093-49A220BCA1E2}"/>
              </a:ext>
            </a:extLst>
          </p:cNvPr>
          <p:cNvSpPr>
            <a:spLocks noGrp="1"/>
          </p:cNvSpPr>
          <p:nvPr>
            <p:ph type="sldNum" sz="quarter" idx="12"/>
          </p:nvPr>
        </p:nvSpPr>
        <p:spPr>
          <a:ln/>
        </p:spPr>
        <p:txBody>
          <a:bodyPr/>
          <a:lstStyle>
            <a:lvl1pPr>
              <a:defRPr/>
            </a:lvl1pPr>
          </a:lstStyle>
          <a:p>
            <a:fld id="{4180F316-A66C-45A7-8BE2-8B01610D3EB5}" type="slidenum">
              <a:rPr lang="zh-CN" altLang="en-US"/>
              <a:pPr/>
              <a:t>‹#›</a:t>
            </a:fld>
            <a:endParaRPr lang="zh-CN" altLang="en-US"/>
          </a:p>
        </p:txBody>
      </p:sp>
    </p:spTree>
    <p:extLst>
      <p:ext uri="{BB962C8B-B14F-4D97-AF65-F5344CB8AC3E}">
        <p14:creationId xmlns:p14="http://schemas.microsoft.com/office/powerpoint/2010/main" val="171476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1027">
            <a:extLst>
              <a:ext uri="{FF2B5EF4-FFF2-40B4-BE49-F238E27FC236}">
                <a16:creationId xmlns:a16="http://schemas.microsoft.com/office/drawing/2014/main" id="{51881210-737F-4513-94AB-660794C6C25B}"/>
              </a:ext>
            </a:extLst>
          </p:cNvPr>
          <p:cNvSpPr>
            <a:spLocks noGrp="1"/>
          </p:cNvSpPr>
          <p:nvPr>
            <p:ph type="dt" sz="half" idx="10"/>
          </p:nvPr>
        </p:nvSpPr>
        <p:spPr>
          <a:ln/>
        </p:spPr>
        <p:txBody>
          <a:bodyPr/>
          <a:lstStyle>
            <a:lvl1pPr>
              <a:defRPr/>
            </a:lvl1pPr>
          </a:lstStyle>
          <a:p>
            <a:pPr>
              <a:defRPr/>
            </a:pPr>
            <a:fld id="{9E7F2229-C786-4625-89D1-9729BEF5720C}" type="datetime1">
              <a:rPr lang="zh-CN" altLang="en-US"/>
              <a:pPr>
                <a:defRPr/>
              </a:pPr>
              <a:t>2022/4/2</a:t>
            </a:fld>
            <a:endParaRPr lang="zh-CN" altLang="en-US"/>
          </a:p>
        </p:txBody>
      </p:sp>
      <p:sp>
        <p:nvSpPr>
          <p:cNvPr id="6" name="页脚占位符 1028">
            <a:extLst>
              <a:ext uri="{FF2B5EF4-FFF2-40B4-BE49-F238E27FC236}">
                <a16:creationId xmlns:a16="http://schemas.microsoft.com/office/drawing/2014/main" id="{B67B6658-8D53-4CEF-9CF4-09343FD24490}"/>
              </a:ext>
            </a:extLst>
          </p:cNvPr>
          <p:cNvSpPr>
            <a:spLocks noGrp="1"/>
          </p:cNvSpPr>
          <p:nvPr>
            <p:ph type="ftr" sz="quarter" idx="11"/>
          </p:nvPr>
        </p:nvSpPr>
        <p:spPr>
          <a:ln/>
        </p:spPr>
        <p:txBody>
          <a:bodyPr/>
          <a:lstStyle>
            <a:lvl1pPr>
              <a:defRPr/>
            </a:lvl1pPr>
          </a:lstStyle>
          <a:p>
            <a:pPr>
              <a:defRPr/>
            </a:pPr>
            <a:endParaRPr lang="zh-CN" altLang="en-US"/>
          </a:p>
        </p:txBody>
      </p:sp>
      <p:sp>
        <p:nvSpPr>
          <p:cNvPr id="7" name="灯片编号占位符 1029">
            <a:extLst>
              <a:ext uri="{FF2B5EF4-FFF2-40B4-BE49-F238E27FC236}">
                <a16:creationId xmlns:a16="http://schemas.microsoft.com/office/drawing/2014/main" id="{C292F90A-C718-4162-B0D3-51651DF28276}"/>
              </a:ext>
            </a:extLst>
          </p:cNvPr>
          <p:cNvSpPr>
            <a:spLocks noGrp="1"/>
          </p:cNvSpPr>
          <p:nvPr>
            <p:ph type="sldNum" sz="quarter" idx="12"/>
          </p:nvPr>
        </p:nvSpPr>
        <p:spPr>
          <a:ln/>
        </p:spPr>
        <p:txBody>
          <a:bodyPr/>
          <a:lstStyle>
            <a:lvl1pPr>
              <a:defRPr/>
            </a:lvl1pPr>
          </a:lstStyle>
          <a:p>
            <a:fld id="{55C4A9C7-4A43-4AB6-8203-28E2CF1DAB48}" type="slidenum">
              <a:rPr lang="zh-CN" altLang="en-US"/>
              <a:pPr/>
              <a:t>‹#›</a:t>
            </a:fld>
            <a:endParaRPr lang="zh-CN" altLang="en-US"/>
          </a:p>
        </p:txBody>
      </p:sp>
    </p:spTree>
    <p:extLst>
      <p:ext uri="{BB962C8B-B14F-4D97-AF65-F5344CB8AC3E}">
        <p14:creationId xmlns:p14="http://schemas.microsoft.com/office/powerpoint/2010/main" val="63289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1027">
            <a:extLst>
              <a:ext uri="{FF2B5EF4-FFF2-40B4-BE49-F238E27FC236}">
                <a16:creationId xmlns:a16="http://schemas.microsoft.com/office/drawing/2014/main" id="{FC4C9867-D947-4DD2-A6EC-75958B7DD330}"/>
              </a:ext>
            </a:extLst>
          </p:cNvPr>
          <p:cNvSpPr>
            <a:spLocks noGrp="1"/>
          </p:cNvSpPr>
          <p:nvPr>
            <p:ph type="dt" sz="half" idx="10"/>
          </p:nvPr>
        </p:nvSpPr>
        <p:spPr>
          <a:ln/>
        </p:spPr>
        <p:txBody>
          <a:bodyPr/>
          <a:lstStyle>
            <a:lvl1pPr>
              <a:defRPr/>
            </a:lvl1pPr>
          </a:lstStyle>
          <a:p>
            <a:pPr>
              <a:defRPr/>
            </a:pPr>
            <a:fld id="{4EC8987B-5C64-4BF1-BCB8-D1A53BC921EF}" type="datetime1">
              <a:rPr lang="zh-CN" altLang="en-US"/>
              <a:pPr>
                <a:defRPr/>
              </a:pPr>
              <a:t>2022/4/2</a:t>
            </a:fld>
            <a:endParaRPr lang="zh-CN" altLang="en-US"/>
          </a:p>
        </p:txBody>
      </p:sp>
      <p:sp>
        <p:nvSpPr>
          <p:cNvPr id="8" name="页脚占位符 1028">
            <a:extLst>
              <a:ext uri="{FF2B5EF4-FFF2-40B4-BE49-F238E27FC236}">
                <a16:creationId xmlns:a16="http://schemas.microsoft.com/office/drawing/2014/main" id="{D8EA968A-EF93-4301-A662-2009D4258B3B}"/>
              </a:ext>
            </a:extLst>
          </p:cNvPr>
          <p:cNvSpPr>
            <a:spLocks noGrp="1"/>
          </p:cNvSpPr>
          <p:nvPr>
            <p:ph type="ftr" sz="quarter" idx="11"/>
          </p:nvPr>
        </p:nvSpPr>
        <p:spPr>
          <a:ln/>
        </p:spPr>
        <p:txBody>
          <a:bodyPr/>
          <a:lstStyle>
            <a:lvl1pPr>
              <a:defRPr/>
            </a:lvl1pPr>
          </a:lstStyle>
          <a:p>
            <a:pPr>
              <a:defRPr/>
            </a:pPr>
            <a:endParaRPr lang="zh-CN" altLang="en-US"/>
          </a:p>
        </p:txBody>
      </p:sp>
      <p:sp>
        <p:nvSpPr>
          <p:cNvPr id="9" name="灯片编号占位符 1029">
            <a:extLst>
              <a:ext uri="{FF2B5EF4-FFF2-40B4-BE49-F238E27FC236}">
                <a16:creationId xmlns:a16="http://schemas.microsoft.com/office/drawing/2014/main" id="{91BD5DF4-261F-44D3-8E0D-F9CA2C461289}"/>
              </a:ext>
            </a:extLst>
          </p:cNvPr>
          <p:cNvSpPr>
            <a:spLocks noGrp="1"/>
          </p:cNvSpPr>
          <p:nvPr>
            <p:ph type="sldNum" sz="quarter" idx="12"/>
          </p:nvPr>
        </p:nvSpPr>
        <p:spPr>
          <a:ln/>
        </p:spPr>
        <p:txBody>
          <a:bodyPr/>
          <a:lstStyle>
            <a:lvl1pPr>
              <a:defRPr/>
            </a:lvl1pPr>
          </a:lstStyle>
          <a:p>
            <a:fld id="{14C9EAE1-5F45-41C2-A68E-EAD63C50BEDC}" type="slidenum">
              <a:rPr lang="zh-CN" altLang="en-US"/>
              <a:pPr/>
              <a:t>‹#›</a:t>
            </a:fld>
            <a:endParaRPr lang="zh-CN" altLang="en-US"/>
          </a:p>
        </p:txBody>
      </p:sp>
    </p:spTree>
    <p:extLst>
      <p:ext uri="{BB962C8B-B14F-4D97-AF65-F5344CB8AC3E}">
        <p14:creationId xmlns:p14="http://schemas.microsoft.com/office/powerpoint/2010/main" val="343538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1027">
            <a:extLst>
              <a:ext uri="{FF2B5EF4-FFF2-40B4-BE49-F238E27FC236}">
                <a16:creationId xmlns:a16="http://schemas.microsoft.com/office/drawing/2014/main" id="{EB68FF99-D3DF-4B79-95DC-E837065236AA}"/>
              </a:ext>
            </a:extLst>
          </p:cNvPr>
          <p:cNvSpPr>
            <a:spLocks noGrp="1"/>
          </p:cNvSpPr>
          <p:nvPr>
            <p:ph type="dt" sz="half" idx="10"/>
          </p:nvPr>
        </p:nvSpPr>
        <p:spPr>
          <a:ln/>
        </p:spPr>
        <p:txBody>
          <a:bodyPr/>
          <a:lstStyle>
            <a:lvl1pPr>
              <a:defRPr/>
            </a:lvl1pPr>
          </a:lstStyle>
          <a:p>
            <a:pPr>
              <a:defRPr/>
            </a:pPr>
            <a:fld id="{D9B3D20A-7A12-4404-BC18-010F4CD141A8}" type="datetime1">
              <a:rPr lang="zh-CN" altLang="en-US"/>
              <a:pPr>
                <a:defRPr/>
              </a:pPr>
              <a:t>2022/4/2</a:t>
            </a:fld>
            <a:endParaRPr lang="zh-CN" altLang="en-US"/>
          </a:p>
        </p:txBody>
      </p:sp>
      <p:sp>
        <p:nvSpPr>
          <p:cNvPr id="4" name="页脚占位符 1028">
            <a:extLst>
              <a:ext uri="{FF2B5EF4-FFF2-40B4-BE49-F238E27FC236}">
                <a16:creationId xmlns:a16="http://schemas.microsoft.com/office/drawing/2014/main" id="{C05A65A6-B213-4513-9B1E-4DAE9E90BB32}"/>
              </a:ext>
            </a:extLst>
          </p:cNvPr>
          <p:cNvSpPr>
            <a:spLocks noGrp="1"/>
          </p:cNvSpPr>
          <p:nvPr>
            <p:ph type="ftr" sz="quarter" idx="11"/>
          </p:nvPr>
        </p:nvSpPr>
        <p:spPr>
          <a:ln/>
        </p:spPr>
        <p:txBody>
          <a:bodyPr/>
          <a:lstStyle>
            <a:lvl1pPr>
              <a:defRPr/>
            </a:lvl1pPr>
          </a:lstStyle>
          <a:p>
            <a:pPr>
              <a:defRPr/>
            </a:pPr>
            <a:endParaRPr lang="zh-CN" altLang="en-US"/>
          </a:p>
        </p:txBody>
      </p:sp>
      <p:sp>
        <p:nvSpPr>
          <p:cNvPr id="5" name="灯片编号占位符 1029">
            <a:extLst>
              <a:ext uri="{FF2B5EF4-FFF2-40B4-BE49-F238E27FC236}">
                <a16:creationId xmlns:a16="http://schemas.microsoft.com/office/drawing/2014/main" id="{995924A1-ADCC-4EED-88D8-4D235E7FE670}"/>
              </a:ext>
            </a:extLst>
          </p:cNvPr>
          <p:cNvSpPr>
            <a:spLocks noGrp="1"/>
          </p:cNvSpPr>
          <p:nvPr>
            <p:ph type="sldNum" sz="quarter" idx="12"/>
          </p:nvPr>
        </p:nvSpPr>
        <p:spPr>
          <a:ln/>
        </p:spPr>
        <p:txBody>
          <a:bodyPr/>
          <a:lstStyle>
            <a:lvl1pPr>
              <a:defRPr/>
            </a:lvl1pPr>
          </a:lstStyle>
          <a:p>
            <a:fld id="{7B7E0FFD-209F-4FC5-A2E3-BD7083EE2D0E}" type="slidenum">
              <a:rPr lang="zh-CN" altLang="en-US"/>
              <a:pPr/>
              <a:t>‹#›</a:t>
            </a:fld>
            <a:endParaRPr lang="zh-CN" altLang="en-US"/>
          </a:p>
        </p:txBody>
      </p:sp>
    </p:spTree>
    <p:extLst>
      <p:ext uri="{BB962C8B-B14F-4D97-AF65-F5344CB8AC3E}">
        <p14:creationId xmlns:p14="http://schemas.microsoft.com/office/powerpoint/2010/main" val="263189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a:extLst>
              <a:ext uri="{FF2B5EF4-FFF2-40B4-BE49-F238E27FC236}">
                <a16:creationId xmlns:a16="http://schemas.microsoft.com/office/drawing/2014/main" id="{34B2A213-0ACC-4CD8-BA1E-E32EB2BC46D0}"/>
              </a:ext>
            </a:extLst>
          </p:cNvPr>
          <p:cNvSpPr>
            <a:spLocks noGrp="1"/>
          </p:cNvSpPr>
          <p:nvPr>
            <p:ph type="dt" sz="half" idx="10"/>
          </p:nvPr>
        </p:nvSpPr>
        <p:spPr>
          <a:ln/>
        </p:spPr>
        <p:txBody>
          <a:bodyPr/>
          <a:lstStyle>
            <a:lvl1pPr>
              <a:defRPr/>
            </a:lvl1pPr>
          </a:lstStyle>
          <a:p>
            <a:pPr>
              <a:defRPr/>
            </a:pPr>
            <a:fld id="{3D2C3365-5B7C-4BFC-9E82-DC2898B48760}" type="datetime1">
              <a:rPr lang="zh-CN" altLang="en-US"/>
              <a:pPr>
                <a:defRPr/>
              </a:pPr>
              <a:t>2022/4/2</a:t>
            </a:fld>
            <a:endParaRPr lang="zh-CN" altLang="en-US"/>
          </a:p>
        </p:txBody>
      </p:sp>
      <p:sp>
        <p:nvSpPr>
          <p:cNvPr id="3" name="页脚占位符 1028">
            <a:extLst>
              <a:ext uri="{FF2B5EF4-FFF2-40B4-BE49-F238E27FC236}">
                <a16:creationId xmlns:a16="http://schemas.microsoft.com/office/drawing/2014/main" id="{499C9D6A-9182-4F44-8578-884F103F9BB1}"/>
              </a:ext>
            </a:extLst>
          </p:cNvPr>
          <p:cNvSpPr>
            <a:spLocks noGrp="1"/>
          </p:cNvSpPr>
          <p:nvPr>
            <p:ph type="ftr" sz="quarter" idx="11"/>
          </p:nvPr>
        </p:nvSpPr>
        <p:spPr>
          <a:ln/>
        </p:spPr>
        <p:txBody>
          <a:bodyPr/>
          <a:lstStyle>
            <a:lvl1pPr>
              <a:defRPr/>
            </a:lvl1pPr>
          </a:lstStyle>
          <a:p>
            <a:pPr>
              <a:defRPr/>
            </a:pPr>
            <a:endParaRPr lang="zh-CN" altLang="en-US"/>
          </a:p>
        </p:txBody>
      </p:sp>
      <p:sp>
        <p:nvSpPr>
          <p:cNvPr id="4" name="灯片编号占位符 1029">
            <a:extLst>
              <a:ext uri="{FF2B5EF4-FFF2-40B4-BE49-F238E27FC236}">
                <a16:creationId xmlns:a16="http://schemas.microsoft.com/office/drawing/2014/main" id="{26CC190E-DD08-4D44-922A-F1A4BCEA056A}"/>
              </a:ext>
            </a:extLst>
          </p:cNvPr>
          <p:cNvSpPr>
            <a:spLocks noGrp="1"/>
          </p:cNvSpPr>
          <p:nvPr>
            <p:ph type="sldNum" sz="quarter" idx="12"/>
          </p:nvPr>
        </p:nvSpPr>
        <p:spPr>
          <a:ln/>
        </p:spPr>
        <p:txBody>
          <a:bodyPr/>
          <a:lstStyle>
            <a:lvl1pPr>
              <a:defRPr/>
            </a:lvl1pPr>
          </a:lstStyle>
          <a:p>
            <a:fld id="{1B68FB30-BEE9-48D3-B674-E1D470C13451}" type="slidenum">
              <a:rPr lang="zh-CN" altLang="en-US"/>
              <a:pPr/>
              <a:t>‹#›</a:t>
            </a:fld>
            <a:endParaRPr lang="zh-CN" altLang="en-US"/>
          </a:p>
        </p:txBody>
      </p:sp>
    </p:spTree>
    <p:extLst>
      <p:ext uri="{BB962C8B-B14F-4D97-AF65-F5344CB8AC3E}">
        <p14:creationId xmlns:p14="http://schemas.microsoft.com/office/powerpoint/2010/main" val="406047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1027">
            <a:extLst>
              <a:ext uri="{FF2B5EF4-FFF2-40B4-BE49-F238E27FC236}">
                <a16:creationId xmlns:a16="http://schemas.microsoft.com/office/drawing/2014/main" id="{A971CB49-2CE8-4AE7-839D-BEC99C248941}"/>
              </a:ext>
            </a:extLst>
          </p:cNvPr>
          <p:cNvSpPr>
            <a:spLocks noGrp="1"/>
          </p:cNvSpPr>
          <p:nvPr>
            <p:ph type="dt" sz="half" idx="10"/>
          </p:nvPr>
        </p:nvSpPr>
        <p:spPr>
          <a:ln/>
        </p:spPr>
        <p:txBody>
          <a:bodyPr/>
          <a:lstStyle>
            <a:lvl1pPr>
              <a:defRPr/>
            </a:lvl1pPr>
          </a:lstStyle>
          <a:p>
            <a:pPr>
              <a:defRPr/>
            </a:pPr>
            <a:fld id="{7D195ACC-5F7B-489A-9C5D-9E30924B3606}" type="datetime1">
              <a:rPr lang="zh-CN" altLang="en-US"/>
              <a:pPr>
                <a:defRPr/>
              </a:pPr>
              <a:t>2022/4/2</a:t>
            </a:fld>
            <a:endParaRPr lang="zh-CN" altLang="en-US"/>
          </a:p>
        </p:txBody>
      </p:sp>
      <p:sp>
        <p:nvSpPr>
          <p:cNvPr id="6" name="页脚占位符 1028">
            <a:extLst>
              <a:ext uri="{FF2B5EF4-FFF2-40B4-BE49-F238E27FC236}">
                <a16:creationId xmlns:a16="http://schemas.microsoft.com/office/drawing/2014/main" id="{FD583A8B-1CC4-455D-9235-9102C84D6915}"/>
              </a:ext>
            </a:extLst>
          </p:cNvPr>
          <p:cNvSpPr>
            <a:spLocks noGrp="1"/>
          </p:cNvSpPr>
          <p:nvPr>
            <p:ph type="ftr" sz="quarter" idx="11"/>
          </p:nvPr>
        </p:nvSpPr>
        <p:spPr>
          <a:ln/>
        </p:spPr>
        <p:txBody>
          <a:bodyPr/>
          <a:lstStyle>
            <a:lvl1pPr>
              <a:defRPr/>
            </a:lvl1pPr>
          </a:lstStyle>
          <a:p>
            <a:pPr>
              <a:defRPr/>
            </a:pPr>
            <a:endParaRPr lang="zh-CN" altLang="en-US"/>
          </a:p>
        </p:txBody>
      </p:sp>
      <p:sp>
        <p:nvSpPr>
          <p:cNvPr id="7" name="灯片编号占位符 1029">
            <a:extLst>
              <a:ext uri="{FF2B5EF4-FFF2-40B4-BE49-F238E27FC236}">
                <a16:creationId xmlns:a16="http://schemas.microsoft.com/office/drawing/2014/main" id="{0B470A7E-2BD9-47AC-993C-09D54A949BCB}"/>
              </a:ext>
            </a:extLst>
          </p:cNvPr>
          <p:cNvSpPr>
            <a:spLocks noGrp="1"/>
          </p:cNvSpPr>
          <p:nvPr>
            <p:ph type="sldNum" sz="quarter" idx="12"/>
          </p:nvPr>
        </p:nvSpPr>
        <p:spPr>
          <a:ln/>
        </p:spPr>
        <p:txBody>
          <a:bodyPr/>
          <a:lstStyle>
            <a:lvl1pPr>
              <a:defRPr/>
            </a:lvl1pPr>
          </a:lstStyle>
          <a:p>
            <a:fld id="{AE1158B7-E0CB-464E-BF61-BDDC9C8918F8}" type="slidenum">
              <a:rPr lang="zh-CN" altLang="en-US"/>
              <a:pPr/>
              <a:t>‹#›</a:t>
            </a:fld>
            <a:endParaRPr lang="zh-CN" altLang="en-US"/>
          </a:p>
        </p:txBody>
      </p:sp>
    </p:spTree>
    <p:extLst>
      <p:ext uri="{BB962C8B-B14F-4D97-AF65-F5344CB8AC3E}">
        <p14:creationId xmlns:p14="http://schemas.microsoft.com/office/powerpoint/2010/main" val="360315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1027">
            <a:extLst>
              <a:ext uri="{FF2B5EF4-FFF2-40B4-BE49-F238E27FC236}">
                <a16:creationId xmlns:a16="http://schemas.microsoft.com/office/drawing/2014/main" id="{DB45788C-239D-4391-B97F-CA31C6B3A52A}"/>
              </a:ext>
            </a:extLst>
          </p:cNvPr>
          <p:cNvSpPr>
            <a:spLocks noGrp="1"/>
          </p:cNvSpPr>
          <p:nvPr>
            <p:ph type="dt" sz="half" idx="10"/>
          </p:nvPr>
        </p:nvSpPr>
        <p:spPr>
          <a:ln/>
        </p:spPr>
        <p:txBody>
          <a:bodyPr/>
          <a:lstStyle>
            <a:lvl1pPr>
              <a:defRPr/>
            </a:lvl1pPr>
          </a:lstStyle>
          <a:p>
            <a:pPr>
              <a:defRPr/>
            </a:pPr>
            <a:fld id="{4707A472-1844-43D4-8231-026890D3BEEB}" type="datetime1">
              <a:rPr lang="zh-CN" altLang="en-US"/>
              <a:pPr>
                <a:defRPr/>
              </a:pPr>
              <a:t>2022/4/2</a:t>
            </a:fld>
            <a:endParaRPr lang="zh-CN" altLang="en-US"/>
          </a:p>
        </p:txBody>
      </p:sp>
      <p:sp>
        <p:nvSpPr>
          <p:cNvPr id="6" name="页脚占位符 1028">
            <a:extLst>
              <a:ext uri="{FF2B5EF4-FFF2-40B4-BE49-F238E27FC236}">
                <a16:creationId xmlns:a16="http://schemas.microsoft.com/office/drawing/2014/main" id="{E2C56CA6-050E-4730-8B95-71F441FA4B4A}"/>
              </a:ext>
            </a:extLst>
          </p:cNvPr>
          <p:cNvSpPr>
            <a:spLocks noGrp="1"/>
          </p:cNvSpPr>
          <p:nvPr>
            <p:ph type="ftr" sz="quarter" idx="11"/>
          </p:nvPr>
        </p:nvSpPr>
        <p:spPr>
          <a:ln/>
        </p:spPr>
        <p:txBody>
          <a:bodyPr/>
          <a:lstStyle>
            <a:lvl1pPr>
              <a:defRPr/>
            </a:lvl1pPr>
          </a:lstStyle>
          <a:p>
            <a:pPr>
              <a:defRPr/>
            </a:pPr>
            <a:endParaRPr lang="zh-CN" altLang="en-US"/>
          </a:p>
        </p:txBody>
      </p:sp>
      <p:sp>
        <p:nvSpPr>
          <p:cNvPr id="7" name="灯片编号占位符 1029">
            <a:extLst>
              <a:ext uri="{FF2B5EF4-FFF2-40B4-BE49-F238E27FC236}">
                <a16:creationId xmlns:a16="http://schemas.microsoft.com/office/drawing/2014/main" id="{CBB4E813-423F-4483-8B35-68C7A1734369}"/>
              </a:ext>
            </a:extLst>
          </p:cNvPr>
          <p:cNvSpPr>
            <a:spLocks noGrp="1"/>
          </p:cNvSpPr>
          <p:nvPr>
            <p:ph type="sldNum" sz="quarter" idx="12"/>
          </p:nvPr>
        </p:nvSpPr>
        <p:spPr>
          <a:ln/>
        </p:spPr>
        <p:txBody>
          <a:bodyPr/>
          <a:lstStyle>
            <a:lvl1pPr>
              <a:defRPr/>
            </a:lvl1pPr>
          </a:lstStyle>
          <a:p>
            <a:fld id="{8FA8DF7A-84C8-4EF0-9616-4C8DBB847737}" type="slidenum">
              <a:rPr lang="zh-CN" altLang="en-US"/>
              <a:pPr/>
              <a:t>‹#›</a:t>
            </a:fld>
            <a:endParaRPr lang="zh-CN" altLang="en-US"/>
          </a:p>
        </p:txBody>
      </p:sp>
    </p:spTree>
    <p:extLst>
      <p:ext uri="{BB962C8B-B14F-4D97-AF65-F5344CB8AC3E}">
        <p14:creationId xmlns:p14="http://schemas.microsoft.com/office/powerpoint/2010/main" val="4293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7636A1B2-5D88-42DE-8AD0-51DA626292A8}"/>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5535C9CF-2FE6-4EC9-9DBB-69960320C23B}"/>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FEAB1E1D-2E39-407C-8AF4-D42A34F37C3C}"/>
              </a:ext>
            </a:extLst>
          </p:cNvPr>
          <p:cNvSpPr>
            <a:spLocks noGrp="1"/>
          </p:cNvSpPr>
          <p:nvPr>
            <p:ph type="dt" sz="half" idx="2"/>
          </p:nvPr>
        </p:nvSpPr>
        <p:spPr>
          <a:xfrm>
            <a:off x="457200" y="6245225"/>
            <a:ext cx="2133600" cy="476250"/>
          </a:xfrm>
          <a:prstGeom prst="rect">
            <a:avLst/>
          </a:prstGeom>
          <a:noFill/>
          <a:ln w="9525">
            <a:noFill/>
          </a:ln>
        </p:spPr>
        <p:txBody>
          <a:bodyPr/>
          <a:lstStyle>
            <a:lvl1pPr>
              <a:defRPr sz="1400" b="0" noProof="1">
                <a:cs typeface="+mn-ea"/>
              </a:defRPr>
            </a:lvl1pPr>
          </a:lstStyle>
          <a:p>
            <a:pPr>
              <a:defRPr/>
            </a:pPr>
            <a:fld id="{DD53A607-77D6-4D33-8796-D8B7BCD2C27B}" type="datetime1">
              <a:rPr lang="zh-CN" altLang="en-US"/>
              <a:pPr>
                <a:defRPr/>
              </a:pPr>
              <a:t>2022/4/2</a:t>
            </a:fld>
            <a:endParaRPr lang="zh-CN" altLang="en-US"/>
          </a:p>
        </p:txBody>
      </p:sp>
      <p:sp>
        <p:nvSpPr>
          <p:cNvPr id="1029" name="页脚占位符 1028">
            <a:extLst>
              <a:ext uri="{FF2B5EF4-FFF2-40B4-BE49-F238E27FC236}">
                <a16:creationId xmlns:a16="http://schemas.microsoft.com/office/drawing/2014/main" id="{8CBD2E96-72D7-455B-B4F5-1C23EBE1B30D}"/>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noProof="1"/>
            </a:lvl1pPr>
          </a:lstStyle>
          <a:p>
            <a:pPr>
              <a:defRPr/>
            </a:pPr>
            <a:endParaRPr lang="zh-CN" altLang="en-US"/>
          </a:p>
        </p:txBody>
      </p:sp>
      <p:sp>
        <p:nvSpPr>
          <p:cNvPr id="1030" name="灯片编号占位符 1029">
            <a:extLst>
              <a:ext uri="{FF2B5EF4-FFF2-40B4-BE49-F238E27FC236}">
                <a16:creationId xmlns:a16="http://schemas.microsoft.com/office/drawing/2014/main" id="{26AC2035-925D-4570-AEEF-EA2D4156A57F}"/>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b="0"/>
            </a:lvl1pPr>
          </a:lstStyle>
          <a:p>
            <a:fld id="{01DD2030-239B-4907-A570-4E1B65338CC1}" type="slidenum">
              <a:rPr lang="zh-CN" altLang="en-US"/>
              <a:pPr/>
              <a:t>‹#›</a:t>
            </a:fld>
            <a:endParaRPr lang="zh-CN" altLang="en-US"/>
          </a:p>
        </p:txBody>
      </p:sp>
      <p:pic>
        <p:nvPicPr>
          <p:cNvPr id="1031" name="图片 1030" descr="PPT947">
            <a:extLst>
              <a:ext uri="{FF2B5EF4-FFF2-40B4-BE49-F238E27FC236}">
                <a16:creationId xmlns:a16="http://schemas.microsoft.com/office/drawing/2014/main" id="{750B4A0B-0C88-4551-A721-9D022B87B3B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矩形 8">
            <a:extLst>
              <a:ext uri="{FF2B5EF4-FFF2-40B4-BE49-F238E27FC236}">
                <a16:creationId xmlns:a16="http://schemas.microsoft.com/office/drawing/2014/main" id="{8BC0991C-4918-4E6E-9EAC-FD10B7215FB6}"/>
              </a:ext>
            </a:extLst>
          </p:cNvPr>
          <p:cNvSpPr/>
          <p:nvPr userDrawn="1"/>
        </p:nvSpPr>
        <p:spPr>
          <a:xfrm>
            <a:off x="0" y="0"/>
            <a:ext cx="1619250" cy="765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0">
            <a:extLst>
              <a:ext uri="{FF2B5EF4-FFF2-40B4-BE49-F238E27FC236}">
                <a16:creationId xmlns:a16="http://schemas.microsoft.com/office/drawing/2014/main" id="{6A610BBA-EB87-40C1-B926-A5C0AB7E21DF}"/>
              </a:ext>
            </a:extLst>
          </p:cNvPr>
          <p:cNvSpPr/>
          <p:nvPr userDrawn="1"/>
        </p:nvSpPr>
        <p:spPr>
          <a:xfrm>
            <a:off x="-324544" y="-99392"/>
            <a:ext cx="2160240" cy="923330"/>
          </a:xfrm>
          <a:prstGeom prst="rect">
            <a:avLst/>
          </a:prstGeom>
          <a:noFill/>
        </p:spPr>
        <p:txBody>
          <a:bodyPr>
            <a:spAutoFit/>
          </a:bodyPr>
          <a:lstStyle/>
          <a:p>
            <a:pPr algn="ctr">
              <a:defRPr/>
            </a:pPr>
            <a:r>
              <a:rPr lang="zh-CN" altLang="en-US" sz="5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华联</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ctr" rtl="0" eaLnBrk="0" fontAlgn="base" hangingPunct="0">
        <a:spcBef>
          <a:spcPct val="0"/>
        </a:spcBef>
        <a:spcAft>
          <a:spcPct val="0"/>
        </a:spcAft>
        <a:defRPr sz="4400" kern="12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Arial" pitchFamily="34" charset="0"/>
          <a:ea typeface="宋体" pitchFamily="2" charset="-122"/>
        </a:defRPr>
      </a:lvl2pPr>
      <a:lvl3pPr algn="ctr" rtl="0" eaLnBrk="0" fontAlgn="base" hangingPunct="0">
        <a:spcBef>
          <a:spcPct val="0"/>
        </a:spcBef>
        <a:spcAft>
          <a:spcPct val="0"/>
        </a:spcAft>
        <a:defRPr sz="4400">
          <a:solidFill>
            <a:srgbClr val="000000"/>
          </a:solidFill>
          <a:latin typeface="Arial" pitchFamily="34" charset="0"/>
          <a:ea typeface="宋体" pitchFamily="2" charset="-122"/>
        </a:defRPr>
      </a:lvl3pPr>
      <a:lvl4pPr algn="ctr" rtl="0" eaLnBrk="0" fontAlgn="base" hangingPunct="0">
        <a:spcBef>
          <a:spcPct val="0"/>
        </a:spcBef>
        <a:spcAft>
          <a:spcPct val="0"/>
        </a:spcAft>
        <a:defRPr sz="4400">
          <a:solidFill>
            <a:srgbClr val="000000"/>
          </a:solidFill>
          <a:latin typeface="Arial" pitchFamily="34" charset="0"/>
          <a:ea typeface="宋体" pitchFamily="2" charset="-122"/>
        </a:defRPr>
      </a:lvl4pPr>
      <a:lvl5pPr algn="ctr" rtl="0" eaLnBrk="0" fontAlgn="base" hangingPunct="0">
        <a:spcBef>
          <a:spcPct val="0"/>
        </a:spcBef>
        <a:spcAft>
          <a:spcPct val="0"/>
        </a:spcAft>
        <a:defRPr sz="4400">
          <a:solidFill>
            <a:srgbClr val="000000"/>
          </a:solidFill>
          <a:latin typeface="Arial" pitchFamily="34" charset="0"/>
          <a:ea typeface="宋体" pitchFamily="2" charset="-122"/>
        </a:defRPr>
      </a:lvl5pPr>
      <a:lvl6pPr marL="457200" algn="ctr" rtl="0" fontAlgn="base">
        <a:spcBef>
          <a:spcPct val="0"/>
        </a:spcBef>
        <a:spcAft>
          <a:spcPct val="0"/>
        </a:spcAft>
        <a:defRPr sz="4400">
          <a:solidFill>
            <a:srgbClr val="000000"/>
          </a:solidFill>
          <a:latin typeface="Arial" pitchFamily="34" charset="0"/>
          <a:ea typeface="宋体" pitchFamily="2" charset="-122"/>
        </a:defRPr>
      </a:lvl6pPr>
      <a:lvl7pPr marL="914400" algn="ctr" rtl="0" fontAlgn="base">
        <a:spcBef>
          <a:spcPct val="0"/>
        </a:spcBef>
        <a:spcAft>
          <a:spcPct val="0"/>
        </a:spcAft>
        <a:defRPr sz="4400">
          <a:solidFill>
            <a:srgbClr val="000000"/>
          </a:solidFill>
          <a:latin typeface="Arial" pitchFamily="34" charset="0"/>
          <a:ea typeface="宋体" pitchFamily="2" charset="-122"/>
        </a:defRPr>
      </a:lvl7pPr>
      <a:lvl8pPr marL="1371600" algn="ctr" rtl="0" fontAlgn="base">
        <a:spcBef>
          <a:spcPct val="0"/>
        </a:spcBef>
        <a:spcAft>
          <a:spcPct val="0"/>
        </a:spcAft>
        <a:defRPr sz="4400">
          <a:solidFill>
            <a:srgbClr val="000000"/>
          </a:solidFill>
          <a:latin typeface="Arial" pitchFamily="34" charset="0"/>
          <a:ea typeface="宋体" pitchFamily="2" charset="-122"/>
        </a:defRPr>
      </a:lvl8pPr>
      <a:lvl9pPr marL="1828800" algn="ctr" rtl="0" fontAlgn="base">
        <a:spcBef>
          <a:spcPct val="0"/>
        </a:spcBef>
        <a:spcAft>
          <a:spcPct val="0"/>
        </a:spcAft>
        <a:defRPr sz="4400">
          <a:solidFill>
            <a:srgbClr val="000000"/>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0000"/>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rgbClr val="000000"/>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000000"/>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000000"/>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000000"/>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000000"/>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rgbClr val="000000"/>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6.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4.wmf"/><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15.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20.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56.xml"/><Relationship Id="rId5" Type="http://schemas.openxmlformats.org/officeDocument/2006/relationships/image" Target="../media/image31.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7.xml"/><Relationship Id="rId5" Type="http://schemas.openxmlformats.org/officeDocument/2006/relationships/image" Target="../media/image33.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58.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3630707" y="2382387"/>
            <a:ext cx="1714500" cy="621897"/>
          </a:xfrm>
        </p:spPr>
        <p:txBody>
          <a:bodyPr>
            <a:noAutofit/>
          </a:bodyPr>
          <a:lstStyle/>
          <a:p>
            <a:pPr lvl="0"/>
            <a:r>
              <a:rPr lang="zh-CN" altLang="en-US" sz="3000" b="1" dirty="0"/>
              <a:t>第三章</a:t>
            </a:r>
          </a:p>
        </p:txBody>
      </p:sp>
      <p:sp>
        <p:nvSpPr>
          <p:cNvPr id="4" name="标题 3"/>
          <p:cNvSpPr>
            <a:spLocks noGrp="1"/>
          </p:cNvSpPr>
          <p:nvPr>
            <p:ph type="title"/>
          </p:nvPr>
        </p:nvSpPr>
        <p:spPr>
          <a:xfrm>
            <a:off x="1787647" y="3080435"/>
            <a:ext cx="5568707" cy="1224851"/>
          </a:xfrm>
        </p:spPr>
        <p:txBody>
          <a:bodyPr>
            <a:normAutofit fontScale="90000"/>
          </a:bodyPr>
          <a:lstStyle/>
          <a:p>
            <a:r>
              <a:rPr lang="zh-CN" altLang="en-US" sz="5400" dirty="0"/>
              <a:t>正弦三相交流电路</a:t>
            </a:r>
          </a:p>
        </p:txBody>
      </p:sp>
      <p:sp>
        <p:nvSpPr>
          <p:cNvPr id="2" name="矩形: 圆角 1">
            <a:extLst>
              <a:ext uri="{FF2B5EF4-FFF2-40B4-BE49-F238E27FC236}">
                <a16:creationId xmlns:a16="http://schemas.microsoft.com/office/drawing/2014/main" id="{A442F039-E230-4958-84AF-2BE8C072250B}"/>
              </a:ext>
            </a:extLst>
          </p:cNvPr>
          <p:cNvSpPr/>
          <p:nvPr/>
        </p:nvSpPr>
        <p:spPr>
          <a:xfrm>
            <a:off x="3630706" y="2274196"/>
            <a:ext cx="1714500" cy="730088"/>
          </a:xfrm>
          <a:prstGeom prst="roundRect">
            <a:avLst/>
          </a:prstGeom>
          <a:noFill/>
          <a:ln w="57150">
            <a:solidFill>
              <a:srgbClr val="1A6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4486543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168812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一、正弦量的相量表</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相量在复平面上的图称为相量图。相量图可以形象地表示出各个相量的大小和相位关系。</a:t>
            </a:r>
            <a:endParaRPr lang="en-US" altLang="zh-CN" sz="1800" b="0" dirty="0">
              <a:solidFill>
                <a:srgbClr val="000000"/>
              </a:solidFill>
              <a:latin typeface="+mn-ea"/>
              <a:ea typeface="+mn-ea"/>
            </a:endParaRPr>
          </a:p>
        </p:txBody>
      </p:sp>
      <p:pic>
        <p:nvPicPr>
          <p:cNvPr id="2" name="图片 1">
            <a:extLst>
              <a:ext uri="{FF2B5EF4-FFF2-40B4-BE49-F238E27FC236}">
                <a16:creationId xmlns:a16="http://schemas.microsoft.com/office/drawing/2014/main" id="{1312E060-6441-45BE-8E68-224D4BFA5ADE}"/>
              </a:ext>
            </a:extLst>
          </p:cNvPr>
          <p:cNvPicPr>
            <a:picLocks noChangeAspect="1"/>
          </p:cNvPicPr>
          <p:nvPr/>
        </p:nvPicPr>
        <p:blipFill>
          <a:blip r:embed="rId4"/>
          <a:stretch>
            <a:fillRect/>
          </a:stretch>
        </p:blipFill>
        <p:spPr>
          <a:xfrm>
            <a:off x="1788602" y="2939653"/>
            <a:ext cx="5566797" cy="1483757"/>
          </a:xfrm>
          <a:prstGeom prst="rect">
            <a:avLst/>
          </a:prstGeom>
        </p:spPr>
      </p:pic>
    </p:spTree>
    <p:custDataLst>
      <p:tags r:id="rId1"/>
    </p:custDataLst>
    <p:extLst>
      <p:ext uri="{BB962C8B-B14F-4D97-AF65-F5344CB8AC3E}">
        <p14:creationId xmlns:p14="http://schemas.microsoft.com/office/powerpoint/2010/main" val="200793206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73497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二、正弦量的相量形式</a:t>
                </a:r>
                <a:endParaRPr lang="en-US" altLang="zh-CN" sz="2400" b="0" dirty="0">
                  <a:solidFill>
                    <a:srgbClr val="000000"/>
                  </a:solidFill>
                </a:endParaRPr>
              </a:p>
              <a:p>
                <a:pPr fontAlgn="ctr">
                  <a:lnSpc>
                    <a:spcPts val="2700"/>
                  </a:lnSpc>
                </a:pPr>
                <a:br>
                  <a:rPr lang="zh-CN" altLang="zh-CN" sz="2400" b="0" dirty="0">
                    <a:solidFill>
                      <a:srgbClr val="000000"/>
                    </a:solidFill>
                  </a:rPr>
                </a:br>
                <a:r>
                  <a:rPr lang="zh-CN" altLang="en-US" sz="2400" b="0" dirty="0">
                    <a:solidFill>
                      <a:srgbClr val="000000"/>
                    </a:solidFill>
                  </a:rPr>
                  <a:t>（一）相量的代数表示</a:t>
                </a:r>
                <a:br>
                  <a:rPr lang="en-US" altLang="zh-CN" sz="1800" b="0" dirty="0">
                    <a:solidFill>
                      <a:srgbClr val="000000"/>
                    </a:solidFill>
                  </a:rPr>
                </a:br>
                <a:br>
                  <a:rPr lang="zh-CN" altLang="zh-CN" sz="1800" b="0" dirty="0">
                    <a:solidFill>
                      <a:srgbClr val="000000"/>
                    </a:solidFill>
                  </a:rPr>
                </a:br>
                <a:r>
                  <a:rPr lang="zh-CN" altLang="en-US" sz="1800" b="0" dirty="0">
                    <a:solidFill>
                      <a:srgbClr val="000000"/>
                    </a:solidFill>
                    <a:latin typeface="+mn-ea"/>
                    <a:ea typeface="+mn-ea"/>
                  </a:rPr>
                  <a:t>根据正弦量和相量之间的一一对应关系，可以用相量来表示正弦量。电压有效值相量</a:t>
                </a:r>
                <a:r>
                  <a:rPr lang="en-US" altLang="zh-CN" sz="1800" b="0" dirty="0">
                    <a:solidFill>
                      <a:srgbClr val="000000"/>
                    </a:solidFill>
                    <a:latin typeface="+mn-ea"/>
                    <a:ea typeface="+mn-ea"/>
                  </a:rPr>
                  <a:t>U</a:t>
                </a:r>
                <a:r>
                  <a:rPr lang="zh-CN" altLang="en-US" sz="1800" b="0" dirty="0">
                    <a:solidFill>
                      <a:srgbClr val="000000"/>
                    </a:solidFill>
                    <a:latin typeface="+mn-ea"/>
                    <a:ea typeface="+mn-ea"/>
                  </a:rPr>
                  <a:t>，由复数的定义可知，一个相量可以表示成实部和虚部之和，即</a:t>
                </a:r>
              </a:p>
              <a:p>
                <a:pPr fontAlgn="ctr">
                  <a:lnSpc>
                    <a:spcPts val="2700"/>
                  </a:lnSpc>
                </a:pPr>
                <a14:m>
                  <m:oMathPara xmlns:m="http://schemas.openxmlformats.org/officeDocument/2006/math">
                    <m:oMathParaPr>
                      <m:jc m:val="centerGroup"/>
                    </m:oMathParaPr>
                    <m:oMath xmlns:m="http://schemas.openxmlformats.org/officeDocument/2006/math">
                      <m:r>
                        <m:rPr>
                          <m:nor/>
                        </m:rPr>
                        <a:rPr lang="en-US" altLang="zh-CN" sz="2400" b="0" i="1">
                          <a:solidFill>
                            <a:srgbClr val="000000"/>
                          </a:solidFill>
                        </a:rPr>
                        <m:t>U</m:t>
                      </m:r>
                      <m:r>
                        <m:rPr>
                          <m:nor/>
                        </m:rPr>
                        <a:rPr lang="en-US" altLang="zh-CN" sz="2400" b="0" i="1">
                          <a:solidFill>
                            <a:srgbClr val="000000"/>
                          </a:solidFill>
                        </a:rPr>
                        <m:t>=</m:t>
                      </m:r>
                      <m:r>
                        <m:rPr>
                          <m:nor/>
                        </m:rPr>
                        <a:rPr lang="en-US" altLang="zh-CN" sz="2400" b="0" i="1">
                          <a:solidFill>
                            <a:srgbClr val="000000"/>
                          </a:solidFill>
                        </a:rPr>
                        <m:t>a</m:t>
                      </m:r>
                      <m:r>
                        <m:rPr>
                          <m:nor/>
                        </m:rPr>
                        <a:rPr lang="en-US" altLang="zh-CN" sz="2400" b="0" i="1">
                          <a:solidFill>
                            <a:srgbClr val="000000"/>
                          </a:solidFill>
                        </a:rPr>
                        <m:t>+</m:t>
                      </m:r>
                      <m:r>
                        <m:rPr>
                          <m:nor/>
                        </m:rPr>
                        <a:rPr lang="en-US" altLang="zh-CN" sz="2400" b="0" i="1">
                          <a:solidFill>
                            <a:srgbClr val="000000"/>
                          </a:solidFill>
                        </a:rPr>
                        <m:t>j</m:t>
                      </m:r>
                      <m:r>
                        <m:rPr>
                          <m:nor/>
                        </m:rPr>
                        <a:rPr lang="en-US" altLang="zh-CN" sz="2400" b="0" i="1">
                          <a:solidFill>
                            <a:srgbClr val="000000"/>
                          </a:solidFill>
                        </a:rPr>
                        <m:t> </m:t>
                      </m:r>
                      <m:r>
                        <m:rPr>
                          <m:nor/>
                        </m:rPr>
                        <a:rPr lang="en-US" altLang="zh-CN" sz="2400" b="0" i="1">
                          <a:solidFill>
                            <a:srgbClr val="000000"/>
                          </a:solidFill>
                        </a:rPr>
                        <m:t>b</m:t>
                      </m:r>
                    </m:oMath>
                  </m:oMathPara>
                </a14:m>
                <a:endParaRPr lang="en-US" altLang="zh-CN" sz="2400" b="0" i="1" dirty="0">
                  <a:solidFill>
                    <a:srgbClr val="000000"/>
                  </a:solidFill>
                </a:endParaRPr>
              </a:p>
              <a:p>
                <a:pPr fontAlgn="ctr">
                  <a:lnSpc>
                    <a:spcPts val="2700"/>
                  </a:lnSpc>
                </a:pPr>
                <a:r>
                  <a:rPr lang="zh-CN" altLang="en-US" sz="1800" b="0" dirty="0">
                    <a:solidFill>
                      <a:srgbClr val="000000"/>
                    </a:solidFill>
                    <a:latin typeface="+mn-ea"/>
                    <a:ea typeface="+mn-ea"/>
                  </a:rPr>
                  <a:t>式中，</a:t>
                </a:r>
                <a:r>
                  <a:rPr lang="en-US" altLang="zh-CN" sz="1800" b="0" dirty="0">
                    <a:solidFill>
                      <a:srgbClr val="000000"/>
                    </a:solidFill>
                    <a:latin typeface="+mn-ea"/>
                    <a:ea typeface="+mn-ea"/>
                  </a:rPr>
                  <a:t>j</a:t>
                </a:r>
                <a:r>
                  <a:rPr lang="zh-CN" altLang="en-US" sz="1800" b="0" dirty="0">
                    <a:solidFill>
                      <a:srgbClr val="000000"/>
                    </a:solidFill>
                    <a:latin typeface="+mn-ea"/>
                    <a:ea typeface="+mn-ea"/>
                  </a:rPr>
                  <a:t>为虚数单位，且</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d>
                        <m:dPr>
                          <m:begChr m:val="{"/>
                          <m:endChr m:val=""/>
                          <m:ctrlPr>
                            <a:rPr lang="zh-CN" altLang="zh-CN" sz="2400" i="1">
                              <a:solidFill>
                                <a:srgbClr val="000000"/>
                              </a:solidFill>
                              <a:latin typeface="Cambria Math" panose="02040503050406030204" pitchFamily="18" charset="0"/>
                            </a:rPr>
                          </m:ctrlPr>
                        </m:dPr>
                        <m:e>
                          <m:m>
                            <m:mPr>
                              <m:mcs>
                                <m:mc>
                                  <m:mcPr>
                                    <m:count m:val="2"/>
                                    <m:mcJc m:val="center"/>
                                  </m:mcPr>
                                </m:mc>
                              </m:mcs>
                              <m:ctrlPr>
                                <a:rPr lang="zh-CN" altLang="zh-CN" sz="2400" i="1">
                                  <a:solidFill>
                                    <a:srgbClr val="000000"/>
                                  </a:solidFill>
                                  <a:latin typeface="Cambria Math" panose="02040503050406030204" pitchFamily="18" charset="0"/>
                                </a:rPr>
                              </m:ctrlPr>
                            </m:mPr>
                            <m:mr>
                              <m:e>
                                <m:r>
                                  <a:rPr lang="en-US" altLang="zh-CN" sz="2400" i="1">
                                    <a:solidFill>
                                      <a:srgbClr val="000000"/>
                                    </a:solidFill>
                                    <a:latin typeface="Cambria Math" panose="02040503050406030204" pitchFamily="18" charset="0"/>
                                  </a:rPr>
                                  <m:t>𝑎</m:t>
                                </m:r>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𝑈</m:t>
                                </m:r>
                                <m:func>
                                  <m:funcPr>
                                    <m:ctrlPr>
                                      <a:rPr lang="zh-CN" altLang="zh-CN" sz="2400" i="1">
                                        <a:solidFill>
                                          <a:srgbClr val="000000"/>
                                        </a:solidFill>
                                        <a:latin typeface="Cambria Math" panose="02040503050406030204" pitchFamily="18" charset="0"/>
                                      </a:rPr>
                                    </m:ctrlPr>
                                  </m:funcPr>
                                  <m:fName>
                                    <m:r>
                                      <a:rPr lang="en-US" altLang="zh-CN" sz="2400" i="1">
                                        <a:solidFill>
                                          <a:srgbClr val="000000"/>
                                        </a:solidFill>
                                        <a:latin typeface="Cambria Math" panose="02040503050406030204" pitchFamily="18" charset="0"/>
                                      </a:rPr>
                                      <m:t>𝑐𝑜𝑠</m:t>
                                    </m:r>
                                  </m:fName>
                                  <m:e>
                                    <m:r>
                                      <a:rPr lang="en-US" altLang="zh-CN" sz="2400" i="1">
                                        <a:solidFill>
                                          <a:srgbClr val="000000"/>
                                        </a:solidFill>
                                        <a:latin typeface="Cambria Math" panose="02040503050406030204" pitchFamily="18" charset="0"/>
                                      </a:rPr>
                                      <m:t>𝜙</m:t>
                                    </m:r>
                                  </m:e>
                                </m:func>
                              </m:e>
                              <m:e>
                                <m:r>
                                  <a:rPr lang="en-US" altLang="zh-CN" sz="2400" i="1">
                                    <a:solidFill>
                                      <a:srgbClr val="000000"/>
                                    </a:solidFill>
                                    <a:latin typeface="Cambria Math" panose="02040503050406030204" pitchFamily="18" charset="0"/>
                                  </a:rPr>
                                  <m:t>( </m:t>
                                </m:r>
                                <m:r>
                                  <a:rPr lang="zh-CN" altLang="zh-CN" sz="2400" i="1">
                                    <a:solidFill>
                                      <a:srgbClr val="000000"/>
                                    </a:solidFill>
                                    <a:latin typeface="Cambria Math" panose="02040503050406030204" pitchFamily="18" charset="0"/>
                                  </a:rPr>
                                  <m:t>实部</m:t>
                                </m:r>
                                <m:r>
                                  <a:rPr lang="en-US" altLang="zh-CN" sz="2400" i="1">
                                    <a:solidFill>
                                      <a:srgbClr val="000000"/>
                                    </a:solidFill>
                                    <a:latin typeface="Cambria Math" panose="02040503050406030204" pitchFamily="18" charset="0"/>
                                  </a:rPr>
                                  <m:t>)</m:t>
                                </m:r>
                              </m:e>
                            </m:mr>
                            <m:mr>
                              <m:e>
                                <m:r>
                                  <a:rPr lang="en-US" altLang="zh-CN" sz="2400" i="1">
                                    <a:solidFill>
                                      <a:srgbClr val="000000"/>
                                    </a:solidFill>
                                    <a:latin typeface="Cambria Math" panose="02040503050406030204" pitchFamily="18" charset="0"/>
                                  </a:rPr>
                                  <m:t>𝑏</m:t>
                                </m:r>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𝑈</m:t>
                                </m:r>
                                <m:func>
                                  <m:funcPr>
                                    <m:ctrlPr>
                                      <a:rPr lang="zh-CN" altLang="zh-CN" sz="2400" i="1">
                                        <a:solidFill>
                                          <a:srgbClr val="000000"/>
                                        </a:solidFill>
                                        <a:latin typeface="Cambria Math" panose="02040503050406030204" pitchFamily="18" charset="0"/>
                                      </a:rPr>
                                    </m:ctrlPr>
                                  </m:funcPr>
                                  <m:fName>
                                    <m:r>
                                      <a:rPr lang="en-US" altLang="zh-CN" sz="2400" i="1">
                                        <a:solidFill>
                                          <a:srgbClr val="000000"/>
                                        </a:solidFill>
                                        <a:latin typeface="Cambria Math" panose="02040503050406030204" pitchFamily="18" charset="0"/>
                                      </a:rPr>
                                      <m:t>𝑠𝑖𝑛</m:t>
                                    </m:r>
                                  </m:fName>
                                  <m:e>
                                    <m:r>
                                      <a:rPr lang="en-US" altLang="zh-CN" sz="2400" i="1">
                                        <a:solidFill>
                                          <a:srgbClr val="000000"/>
                                        </a:solidFill>
                                        <a:latin typeface="Cambria Math" panose="02040503050406030204" pitchFamily="18" charset="0"/>
                                      </a:rPr>
                                      <m:t>𝜙</m:t>
                                    </m:r>
                                  </m:e>
                                </m:func>
                              </m:e>
                              <m:e>
                                <m:r>
                                  <a:rPr lang="en-US" altLang="zh-CN" sz="2400" i="1">
                                    <a:solidFill>
                                      <a:srgbClr val="000000"/>
                                    </a:solidFill>
                                    <a:latin typeface="Cambria Math" panose="02040503050406030204" pitchFamily="18" charset="0"/>
                                  </a:rPr>
                                  <m:t>( </m:t>
                                </m:r>
                                <m:r>
                                  <a:rPr lang="zh-CN" altLang="zh-CN" sz="2400" i="1">
                                    <a:solidFill>
                                      <a:srgbClr val="000000"/>
                                    </a:solidFill>
                                    <a:latin typeface="Cambria Math" panose="02040503050406030204" pitchFamily="18" charset="0"/>
                                  </a:rPr>
                                  <m:t>虚部</m:t>
                                </m:r>
                                <m:r>
                                  <a:rPr lang="en-US" altLang="zh-CN" sz="2400" i="1">
                                    <a:solidFill>
                                      <a:srgbClr val="000000"/>
                                    </a:solidFill>
                                    <a:latin typeface="Cambria Math" panose="02040503050406030204" pitchFamily="18" charset="0"/>
                                  </a:rPr>
                                  <m:t> )</m:t>
                                </m:r>
                              </m:e>
                            </m:mr>
                          </m:m>
                        </m:e>
                      </m:d>
                    </m:oMath>
                  </m:oMathPara>
                </a14:m>
                <a:endParaRPr lang="en-US"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2"/>
                <a:ext cx="8158433" cy="3734973"/>
              </a:xfrm>
              <a:prstGeom prst="rect">
                <a:avLst/>
              </a:prstGeom>
              <a:blipFill>
                <a:blip r:embed="rId4"/>
                <a:stretch>
                  <a:fillRect l="-1420" r="-972" b="-88254"/>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8932853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304917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（二）相量的指数表示</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根据欧拉公式</a:t>
                </a:r>
                <a14:m>
                  <m:oMath xmlns:m="http://schemas.openxmlformats.org/officeDocument/2006/math">
                    <m:sSup>
                      <m:sSupPr>
                        <m:ctrlPr>
                          <a:rPr lang="zh-CN"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𝑒</m:t>
                        </m:r>
                      </m:e>
                      <m:sup>
                        <m:r>
                          <a:rPr lang="en-US" altLang="zh-CN" sz="2400" i="1">
                            <a:solidFill>
                              <a:srgbClr val="000000"/>
                            </a:solidFill>
                            <a:latin typeface="Cambria Math" panose="02040503050406030204" pitchFamily="18" charset="0"/>
                          </a:rPr>
                          <m:t>𝑗</m:t>
                        </m:r>
                        <m:r>
                          <a:rPr lang="en-US" altLang="zh-CN" sz="2400" i="1">
                            <a:solidFill>
                              <a:srgbClr val="000000"/>
                            </a:solidFill>
                            <a:latin typeface="Cambria Math" panose="02040503050406030204" pitchFamily="18" charset="0"/>
                          </a:rPr>
                          <m:t>𝜙</m:t>
                        </m:r>
                      </m:sup>
                    </m:sSup>
                    <m:r>
                      <a:rPr lang="en-US" altLang="zh-CN" sz="2400" i="1">
                        <a:solidFill>
                          <a:srgbClr val="000000"/>
                        </a:solidFill>
                        <a:latin typeface="Cambria Math" panose="02040503050406030204" pitchFamily="18" charset="0"/>
                      </a:rPr>
                      <m:t>=</m:t>
                    </m:r>
                    <m:func>
                      <m:funcPr>
                        <m:ctrlPr>
                          <a:rPr lang="zh-CN" altLang="zh-CN" sz="2400" i="1">
                            <a:solidFill>
                              <a:srgbClr val="000000"/>
                            </a:solidFill>
                            <a:latin typeface="Cambria Math" panose="02040503050406030204" pitchFamily="18" charset="0"/>
                          </a:rPr>
                        </m:ctrlPr>
                      </m:funcPr>
                      <m:fName>
                        <m:r>
                          <a:rPr lang="en-US" altLang="zh-CN" sz="2400" i="1">
                            <a:solidFill>
                              <a:srgbClr val="000000"/>
                            </a:solidFill>
                            <a:latin typeface="Cambria Math" panose="02040503050406030204" pitchFamily="18" charset="0"/>
                          </a:rPr>
                          <m:t>𝑐𝑜𝑠</m:t>
                        </m:r>
                      </m:fName>
                      <m:e>
                        <m:r>
                          <a:rPr lang="en-US" altLang="zh-CN" sz="2400" i="1">
                            <a:solidFill>
                              <a:srgbClr val="000000"/>
                            </a:solidFill>
                            <a:latin typeface="Cambria Math" panose="02040503050406030204" pitchFamily="18" charset="0"/>
                          </a:rPr>
                          <m:t>𝜙</m:t>
                        </m:r>
                      </m:e>
                    </m:func>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𝑗</m:t>
                    </m:r>
                    <m:func>
                      <m:funcPr>
                        <m:ctrlPr>
                          <a:rPr lang="zh-CN" altLang="zh-CN" sz="2400" i="1">
                            <a:solidFill>
                              <a:srgbClr val="000000"/>
                            </a:solidFill>
                            <a:latin typeface="Cambria Math" panose="02040503050406030204" pitchFamily="18" charset="0"/>
                          </a:rPr>
                        </m:ctrlPr>
                      </m:funcPr>
                      <m:fName>
                        <m:r>
                          <a:rPr lang="en-US" altLang="zh-CN" sz="2400" i="1">
                            <a:solidFill>
                              <a:srgbClr val="000000"/>
                            </a:solidFill>
                            <a:latin typeface="Cambria Math" panose="02040503050406030204" pitchFamily="18" charset="0"/>
                          </a:rPr>
                          <m:t>𝑠𝑖𝑛</m:t>
                        </m:r>
                      </m:fName>
                      <m:e>
                        <m:r>
                          <a:rPr lang="en-US" altLang="zh-CN" sz="2400" i="1">
                            <a:solidFill>
                              <a:srgbClr val="000000"/>
                            </a:solidFill>
                            <a:latin typeface="Cambria Math" panose="02040503050406030204" pitchFamily="18" charset="0"/>
                          </a:rPr>
                          <m:t>𝜙</m:t>
                        </m:r>
                      </m:e>
                    </m:func>
                  </m:oMath>
                </a14:m>
                <a:r>
                  <a:rPr lang="zh-CN" altLang="el-GR" sz="1800" b="0" dirty="0">
                    <a:solidFill>
                      <a:srgbClr val="000000"/>
                    </a:solidFill>
                    <a:latin typeface="+mn-ea"/>
                    <a:ea typeface="+mn-ea"/>
                  </a:rPr>
                  <a:t>，</a:t>
                </a:r>
                <a:r>
                  <a:rPr lang="zh-CN" altLang="en-US" sz="1800" b="0" dirty="0">
                    <a:solidFill>
                      <a:srgbClr val="000000"/>
                    </a:solidFill>
                    <a:latin typeface="+mn-ea"/>
                    <a:ea typeface="+mn-ea"/>
                  </a:rPr>
                  <a:t>相量的三角函数式可以表示为</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r>
                        <a:rPr lang="en-US" altLang="zh-CN" sz="2400" i="1">
                          <a:solidFill>
                            <a:srgbClr val="000000"/>
                          </a:solidFill>
                          <a:latin typeface="Cambria Math" panose="02040503050406030204" pitchFamily="18" charset="0"/>
                        </a:rPr>
                        <m:t>𝑈</m:t>
                      </m:r>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𝑈</m:t>
                      </m:r>
                      <m:r>
                        <a:rPr lang="en-US" altLang="zh-CN" sz="2400" i="1">
                          <a:solidFill>
                            <a:srgbClr val="000000"/>
                          </a:solidFill>
                          <a:latin typeface="Cambria Math" panose="02040503050406030204" pitchFamily="18" charset="0"/>
                        </a:rPr>
                        <m:t>(</m:t>
                      </m:r>
                      <m:func>
                        <m:funcPr>
                          <m:ctrlPr>
                            <a:rPr lang="zh-CN" altLang="zh-CN" sz="2400" i="1">
                              <a:solidFill>
                                <a:srgbClr val="000000"/>
                              </a:solidFill>
                              <a:latin typeface="Cambria Math" panose="02040503050406030204" pitchFamily="18" charset="0"/>
                            </a:rPr>
                          </m:ctrlPr>
                        </m:funcPr>
                        <m:fName>
                          <m:r>
                            <a:rPr lang="en-US" altLang="zh-CN" sz="2400" i="1">
                              <a:solidFill>
                                <a:srgbClr val="000000"/>
                              </a:solidFill>
                              <a:latin typeface="Cambria Math" panose="02040503050406030204" pitchFamily="18" charset="0"/>
                            </a:rPr>
                            <m:t>𝑐𝑜𝑠</m:t>
                          </m:r>
                        </m:fName>
                        <m:e>
                          <m:r>
                            <a:rPr lang="en-US" altLang="zh-CN" sz="2400" i="1">
                              <a:solidFill>
                                <a:srgbClr val="000000"/>
                              </a:solidFill>
                              <a:latin typeface="Cambria Math" panose="02040503050406030204" pitchFamily="18" charset="0"/>
                            </a:rPr>
                            <m:t>𝜙</m:t>
                          </m:r>
                        </m:e>
                      </m:func>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𝑗</m:t>
                      </m:r>
                      <m:func>
                        <m:funcPr>
                          <m:ctrlPr>
                            <a:rPr lang="zh-CN" altLang="zh-CN" sz="2400" i="1">
                              <a:solidFill>
                                <a:srgbClr val="000000"/>
                              </a:solidFill>
                              <a:latin typeface="Cambria Math" panose="02040503050406030204" pitchFamily="18" charset="0"/>
                            </a:rPr>
                          </m:ctrlPr>
                        </m:funcPr>
                        <m:fName>
                          <m:r>
                            <a:rPr lang="en-US" altLang="zh-CN" sz="2400" i="1">
                              <a:solidFill>
                                <a:srgbClr val="000000"/>
                              </a:solidFill>
                              <a:latin typeface="Cambria Math" panose="02040503050406030204" pitchFamily="18" charset="0"/>
                            </a:rPr>
                            <m:t>𝑠𝑖𝑛</m:t>
                          </m:r>
                        </m:fName>
                        <m:e>
                          <m:r>
                            <a:rPr lang="en-US" altLang="zh-CN" sz="2400" i="1">
                              <a:solidFill>
                                <a:srgbClr val="000000"/>
                              </a:solidFill>
                              <a:latin typeface="Cambria Math" panose="02040503050406030204" pitchFamily="18" charset="0"/>
                            </a:rPr>
                            <m:t>𝜙</m:t>
                          </m:r>
                        </m:e>
                      </m:func>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𝑈</m:t>
                      </m:r>
                      <m:sSup>
                        <m:sSupPr>
                          <m:ctrlPr>
                            <a:rPr lang="zh-CN"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𝑒</m:t>
                          </m:r>
                        </m:e>
                        <m:sup>
                          <m:r>
                            <a:rPr lang="en-US" altLang="zh-CN" sz="2400" i="1">
                              <a:solidFill>
                                <a:srgbClr val="000000"/>
                              </a:solidFill>
                              <a:latin typeface="Cambria Math" panose="02040503050406030204" pitchFamily="18" charset="0"/>
                            </a:rPr>
                            <m:t>𝑗</m:t>
                          </m:r>
                          <m:r>
                            <a:rPr lang="en-US" altLang="zh-CN" sz="2400" i="1">
                              <a:solidFill>
                                <a:srgbClr val="000000"/>
                              </a:solidFill>
                              <a:latin typeface="Cambria Math" panose="02040503050406030204" pitchFamily="18" charset="0"/>
                            </a:rPr>
                            <m:t>𝛽</m:t>
                          </m:r>
                        </m:sup>
                      </m:sSup>
                      <m:r>
                        <a:rPr lang="en-US" altLang="zh-CN" sz="2400" i="1">
                          <a:solidFill>
                            <a:srgbClr val="000000"/>
                          </a:solidFill>
                          <a:latin typeface="Cambria Math" panose="02040503050406030204" pitchFamily="18" charset="0"/>
                        </a:rPr>
                        <m:t>   </m:t>
                      </m:r>
                      <m:r>
                        <a:rPr lang="en-US" altLang="zh-CN" sz="2400" i="1">
                          <a:solidFill>
                            <a:srgbClr val="000000"/>
                          </a:solidFill>
                          <a:latin typeface="Cambria Math" panose="02040503050406030204" pitchFamily="18" charset="0"/>
                        </a:rPr>
                        <m:t>𝑈</m:t>
                      </m:r>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𝑈</m:t>
                      </m:r>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𝜙</m:t>
                      </m:r>
                    </m:oMath>
                  </m:oMathPara>
                </a14:m>
                <a:endParaRPr lang="el-GR"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式中，</a:t>
                </a:r>
                <a:r>
                  <a:rPr lang="en-US" altLang="zh-CN" sz="1800" b="0" dirty="0">
                    <a:solidFill>
                      <a:srgbClr val="000000"/>
                    </a:solidFill>
                    <a:latin typeface="+mn-ea"/>
                    <a:ea typeface="+mn-ea"/>
                  </a:rPr>
                  <a:t>U</a:t>
                </a:r>
                <a:r>
                  <a:rPr lang="zh-CN" altLang="en-US" sz="1800" b="0" dirty="0">
                    <a:solidFill>
                      <a:srgbClr val="000000"/>
                    </a:solidFill>
                    <a:latin typeface="+mn-ea"/>
                    <a:ea typeface="+mn-ea"/>
                  </a:rPr>
                  <a:t>为相量的模；</a:t>
                </a:r>
                <a:r>
                  <a:rPr lang="el-GR" altLang="zh-CN" sz="1800" b="0" dirty="0">
                    <a:solidFill>
                      <a:srgbClr val="000000"/>
                    </a:solidFill>
                    <a:latin typeface="+mn-ea"/>
                    <a:ea typeface="+mn-ea"/>
                  </a:rPr>
                  <a:t>ϕ</a:t>
                </a:r>
                <a:r>
                  <a:rPr lang="zh-CN" altLang="en-US" sz="1800" b="0" dirty="0">
                    <a:solidFill>
                      <a:srgbClr val="000000"/>
                    </a:solidFill>
                    <a:latin typeface="+mn-ea"/>
                    <a:ea typeface="+mn-ea"/>
                  </a:rPr>
                  <a:t>为相量的相角。上式中，前者称为相量的指数式，后者称为相量的极坐标式。</a:t>
                </a: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857251"/>
                <a:ext cx="8158433" cy="3049172"/>
              </a:xfrm>
              <a:prstGeom prst="rect">
                <a:avLst/>
              </a:prstGeom>
              <a:blipFill>
                <a:blip r:embed="rId4"/>
                <a:stretch>
                  <a:fillRect l="-1420" b="-360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419531648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PageTitle"/>
          <p:cNvSpPr>
            <a:spLocks noGrp="1"/>
          </p:cNvSpPr>
          <p:nvPr>
            <p:ph type="title"/>
            <p:custDataLst>
              <p:tags r:id="rId2"/>
            </p:custDataLst>
          </p:nvPr>
        </p:nvSpPr>
        <p:spPr>
          <a:xfrm>
            <a:off x="492784" y="3166652"/>
            <a:ext cx="8158433" cy="524696"/>
          </a:xfrm>
        </p:spPr>
        <p:txBody>
          <a:bodyPr>
            <a:noAutofit/>
          </a:bodyPr>
          <a:lstStyle/>
          <a:p>
            <a:pPr algn="ctr"/>
            <a:r>
              <a:rPr lang="zh-CN" altLang="en-US" sz="4500" dirty="0"/>
              <a:t>第三节  交流电路的基本元件</a:t>
            </a:r>
          </a:p>
        </p:txBody>
      </p:sp>
    </p:spTree>
    <p:custDataLst>
      <p:tags r:id="rId1"/>
    </p:custDataLst>
    <p:extLst>
      <p:ext uri="{BB962C8B-B14F-4D97-AF65-F5344CB8AC3E}">
        <p14:creationId xmlns:p14="http://schemas.microsoft.com/office/powerpoint/2010/main" val="255761733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89323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一、电阻</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电阻器、电灯、电炉、扬声器等器件是消耗电能的，反映其主要特性的电路模型是理想电阻元件（简称电阻）。</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（一）定义</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一个二端元件，在任一瞬间，它的电压</a:t>
            </a:r>
            <a:r>
              <a:rPr lang="en-US" altLang="zh-CN" sz="1800" b="0" dirty="0">
                <a:solidFill>
                  <a:srgbClr val="000000"/>
                </a:solidFill>
                <a:latin typeface="+mn-ea"/>
                <a:ea typeface="+mn-ea"/>
              </a:rPr>
              <a:t>u</a:t>
            </a:r>
            <a:r>
              <a:rPr lang="zh-CN" altLang="en-US" sz="1800" b="0" dirty="0">
                <a:solidFill>
                  <a:srgbClr val="000000"/>
                </a:solidFill>
                <a:latin typeface="+mn-ea"/>
                <a:ea typeface="+mn-ea"/>
              </a:rPr>
              <a:t>和流过它的电流</a:t>
            </a:r>
            <a:r>
              <a:rPr lang="en-US" altLang="zh-CN" sz="1800" b="0" dirty="0">
                <a:solidFill>
                  <a:srgbClr val="000000"/>
                </a:solidFill>
                <a:latin typeface="+mn-ea"/>
                <a:ea typeface="+mn-ea"/>
              </a:rPr>
              <a:t>i</a:t>
            </a:r>
            <a:r>
              <a:rPr lang="zh-CN" altLang="en-US" sz="1800" b="0" dirty="0">
                <a:solidFill>
                  <a:srgbClr val="000000"/>
                </a:solidFill>
                <a:latin typeface="+mn-ea"/>
                <a:ea typeface="+mn-ea"/>
              </a:rPr>
              <a:t>两者之间的关系是由</a:t>
            </a:r>
            <a:r>
              <a:rPr lang="en-US" altLang="zh-CN" sz="1800" b="0" dirty="0">
                <a:solidFill>
                  <a:srgbClr val="000000"/>
                </a:solidFill>
                <a:latin typeface="+mn-ea"/>
                <a:ea typeface="+mn-ea"/>
              </a:rPr>
              <a:t>u-i</a:t>
            </a:r>
            <a:r>
              <a:rPr lang="zh-CN" altLang="en-US" sz="1800" b="0" dirty="0">
                <a:solidFill>
                  <a:srgbClr val="000000"/>
                </a:solidFill>
                <a:latin typeface="+mn-ea"/>
                <a:ea typeface="+mn-ea"/>
              </a:rPr>
              <a:t>平面上的特性曲线来决定的，此二端元件就称为电阻。</a:t>
            </a:r>
            <a:endParaRPr lang="zh-CN" altLang="zh-CN" sz="1800" b="0" dirty="0">
              <a:solidFill>
                <a:srgbClr val="000000"/>
              </a:solidFill>
              <a:latin typeface="+mn-ea"/>
              <a:ea typeface="+mn-ea"/>
            </a:endParaRPr>
          </a:p>
        </p:txBody>
      </p:sp>
    </p:spTree>
    <p:custDataLst>
      <p:tags r:id="rId1"/>
    </p:custDataLst>
    <p:extLst>
      <p:ext uri="{BB962C8B-B14F-4D97-AF65-F5344CB8AC3E}">
        <p14:creationId xmlns:p14="http://schemas.microsoft.com/office/powerpoint/2010/main" val="395361664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983859"/>
                <a:ext cx="8158433" cy="1394351"/>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如果该曲线是过原点的直线，即</a:t>
                </a:r>
                <a14:m>
                  <m:oMath xmlns:m="http://schemas.openxmlformats.org/officeDocument/2006/math">
                    <m:f>
                      <m:fPr>
                        <m:ctrlPr>
                          <a:rPr lang="zh-CN" altLang="zh-CN" sz="2400" i="1">
                            <a:solidFill>
                              <a:srgbClr val="000000"/>
                            </a:solidFill>
                            <a:latin typeface="Cambria Math" panose="02040503050406030204" pitchFamily="18" charset="0"/>
                          </a:rPr>
                        </m:ctrlPr>
                      </m:fPr>
                      <m:num>
                        <m:r>
                          <a:rPr lang="en-US" altLang="zh-CN" sz="2400" i="1">
                            <a:solidFill>
                              <a:srgbClr val="000000"/>
                            </a:solidFill>
                            <a:latin typeface="Cambria Math" panose="02040503050406030204" pitchFamily="18" charset="0"/>
                          </a:rPr>
                          <m:t>𝑢</m:t>
                        </m:r>
                      </m:num>
                      <m:den>
                        <m:r>
                          <a:rPr lang="en-US" altLang="zh-CN" sz="2400" i="1">
                            <a:solidFill>
                              <a:srgbClr val="000000"/>
                            </a:solidFill>
                            <a:latin typeface="Cambria Math" panose="02040503050406030204" pitchFamily="18" charset="0"/>
                          </a:rPr>
                          <m:t>𝑖</m:t>
                        </m:r>
                      </m:den>
                    </m:f>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𝑅</m:t>
                    </m:r>
                    <m:r>
                      <a:rPr lang="en-US" altLang="zh-CN" sz="2400" i="1">
                        <a:solidFill>
                          <a:srgbClr val="000000"/>
                        </a:solidFill>
                        <a:latin typeface="Cambria Math" panose="02040503050406030204" pitchFamily="18" charset="0"/>
                      </a:rPr>
                      <m:t>=</m:t>
                    </m:r>
                  </m:oMath>
                </a14:m>
                <a:r>
                  <a:rPr lang="zh-CN" altLang="en-US" sz="1800" b="0" dirty="0">
                    <a:solidFill>
                      <a:srgbClr val="000000"/>
                    </a:solidFill>
                    <a:latin typeface="+mn-ea"/>
                    <a:ea typeface="+mn-ea"/>
                  </a:rPr>
                  <a:t>常数，则称该电阻为线性电阻，否则称为非线性电阻。</a:t>
                </a:r>
                <a:endParaRPr lang="zh-CN"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983859"/>
                <a:ext cx="8158433" cy="1394351"/>
              </a:xfrm>
              <a:prstGeom prst="rect">
                <a:avLst/>
              </a:prstGeom>
              <a:blipFill>
                <a:blip r:embed="rId4"/>
                <a:stretch>
                  <a:fillRect l="-897" b="-7860"/>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CEFA89A5-F295-468B-8C0A-8792EBF2F977}"/>
              </a:ext>
            </a:extLst>
          </p:cNvPr>
          <p:cNvPicPr>
            <a:picLocks noChangeAspect="1"/>
          </p:cNvPicPr>
          <p:nvPr/>
        </p:nvPicPr>
        <p:blipFill>
          <a:blip r:embed="rId5"/>
          <a:stretch>
            <a:fillRect/>
          </a:stretch>
        </p:blipFill>
        <p:spPr>
          <a:xfrm>
            <a:off x="1335442" y="2934102"/>
            <a:ext cx="3734295" cy="1394351"/>
          </a:xfrm>
          <a:prstGeom prst="rect">
            <a:avLst/>
          </a:prstGeom>
        </p:spPr>
      </p:pic>
      <p:pic>
        <p:nvPicPr>
          <p:cNvPr id="3" name="图片 2">
            <a:extLst>
              <a:ext uri="{FF2B5EF4-FFF2-40B4-BE49-F238E27FC236}">
                <a16:creationId xmlns:a16="http://schemas.microsoft.com/office/drawing/2014/main" id="{536C3376-2199-4D6E-A369-FA3AB745E88B}"/>
              </a:ext>
            </a:extLst>
          </p:cNvPr>
          <p:cNvPicPr>
            <a:picLocks noChangeAspect="1"/>
          </p:cNvPicPr>
          <p:nvPr/>
        </p:nvPicPr>
        <p:blipFill>
          <a:blip r:embed="rId6"/>
          <a:stretch>
            <a:fillRect/>
          </a:stretch>
        </p:blipFill>
        <p:spPr>
          <a:xfrm>
            <a:off x="5360780" y="2934102"/>
            <a:ext cx="2256313" cy="1394351"/>
          </a:xfrm>
          <a:prstGeom prst="rect">
            <a:avLst/>
          </a:prstGeom>
        </p:spPr>
      </p:pic>
    </p:spTree>
    <p:custDataLst>
      <p:tags r:id="rId1"/>
    </p:custDataLst>
    <p:extLst>
      <p:ext uri="{BB962C8B-B14F-4D97-AF65-F5344CB8AC3E}">
        <p14:creationId xmlns:p14="http://schemas.microsoft.com/office/powerpoint/2010/main" val="308516827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332349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（二）电压与电流关系</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对于线性电阻，电压、电流间的关系符合欧姆定律，即</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algn="ctr" fontAlgn="ctr">
                  <a:lnSpc>
                    <a:spcPts val="2700"/>
                  </a:lnSpc>
                </a:pPr>
                <a14:m>
                  <m:oMath xmlns:m="http://schemas.openxmlformats.org/officeDocument/2006/math">
                    <m:r>
                      <m:rPr>
                        <m:nor/>
                      </m:rPr>
                      <a:rPr lang="en-US" altLang="zh-CN" sz="2400" b="0" i="1">
                        <a:solidFill>
                          <a:srgbClr val="000000"/>
                        </a:solidFill>
                      </a:rPr>
                      <m:t>u</m:t>
                    </m:r>
                    <m:r>
                      <m:rPr>
                        <m:nor/>
                      </m:rPr>
                      <a:rPr lang="en-US" altLang="zh-CN" sz="2400" b="0" i="1">
                        <a:solidFill>
                          <a:srgbClr val="000000"/>
                        </a:solidFill>
                      </a:rPr>
                      <m:t>=</m:t>
                    </m:r>
                    <m:r>
                      <m:rPr>
                        <m:nor/>
                      </m:rPr>
                      <a:rPr lang="en-US" altLang="zh-CN" sz="2400" b="0" i="1">
                        <a:solidFill>
                          <a:srgbClr val="000000"/>
                        </a:solidFill>
                      </a:rPr>
                      <m:t>R</m:t>
                    </m:r>
                    <m:r>
                      <m:rPr>
                        <m:nor/>
                      </m:rPr>
                      <a:rPr lang="en-US" altLang="zh-CN" sz="2400" b="0" i="1">
                        <a:solidFill>
                          <a:srgbClr val="000000"/>
                        </a:solidFill>
                      </a:rPr>
                      <m:t> </m:t>
                    </m:r>
                    <m:r>
                      <m:rPr>
                        <m:nor/>
                      </m:rPr>
                      <a:rPr lang="en-US" altLang="zh-CN" sz="2400" b="0" i="1">
                        <a:solidFill>
                          <a:srgbClr val="000000"/>
                        </a:solidFill>
                      </a:rPr>
                      <m:t>i</m:t>
                    </m:r>
                  </m:oMath>
                </a14:m>
                <a:r>
                  <a:rPr lang="zh-CN" altLang="en-US" sz="1800" b="0" dirty="0">
                    <a:solidFill>
                      <a:srgbClr val="000000"/>
                    </a:solidFill>
                    <a:latin typeface="+mn-ea"/>
                    <a:ea typeface="+mn-ea"/>
                  </a:rPr>
                  <a:t> 或</a:t>
                </a:r>
                <a14:m>
                  <m:oMath xmlns:m="http://schemas.openxmlformats.org/officeDocument/2006/math">
                    <m:r>
                      <m:rPr>
                        <m:nor/>
                      </m:rPr>
                      <a:rPr lang="en-US" altLang="zh-CN" sz="2400" b="0" i="1">
                        <a:solidFill>
                          <a:srgbClr val="000000"/>
                        </a:solidFill>
                      </a:rPr>
                      <m:t>i</m:t>
                    </m:r>
                    <m:r>
                      <m:rPr>
                        <m:nor/>
                      </m:rPr>
                      <a:rPr lang="en-US" altLang="zh-CN" sz="2400" b="0" i="1">
                        <a:solidFill>
                          <a:srgbClr val="000000"/>
                        </a:solidFill>
                      </a:rPr>
                      <m:t>=</m:t>
                    </m:r>
                    <m:r>
                      <m:rPr>
                        <m:nor/>
                      </m:rPr>
                      <a:rPr lang="en-US" altLang="zh-CN" sz="2400" b="0" i="1">
                        <a:solidFill>
                          <a:srgbClr val="000000"/>
                        </a:solidFill>
                      </a:rPr>
                      <m:t>u</m:t>
                    </m:r>
                    <m:r>
                      <m:rPr>
                        <m:nor/>
                      </m:rPr>
                      <a:rPr lang="en-US" altLang="zh-CN" sz="2400" b="0" i="1">
                        <a:solidFill>
                          <a:srgbClr val="000000"/>
                        </a:solidFill>
                      </a:rPr>
                      <m:t> / </m:t>
                    </m:r>
                    <m:r>
                      <m:rPr>
                        <m:nor/>
                      </m:rPr>
                      <a:rPr lang="en-US" altLang="zh-CN" sz="2400" b="0" i="1">
                        <a:solidFill>
                          <a:srgbClr val="000000"/>
                        </a:solidFill>
                      </a:rPr>
                      <m:t>R</m:t>
                    </m:r>
                    <m:r>
                      <m:rPr>
                        <m:nor/>
                      </m:rPr>
                      <a:rPr lang="en-US" altLang="zh-CN" sz="2400" b="0" i="1">
                        <a:solidFill>
                          <a:srgbClr val="000000"/>
                        </a:solidFill>
                      </a:rPr>
                      <m:t>=</m:t>
                    </m:r>
                    <m:r>
                      <m:rPr>
                        <m:nor/>
                      </m:rPr>
                      <a:rPr lang="en-US" altLang="zh-CN" sz="2400" b="0" i="1">
                        <a:solidFill>
                          <a:srgbClr val="000000"/>
                        </a:solidFill>
                      </a:rPr>
                      <m:t>G</m:t>
                    </m:r>
                    <m:r>
                      <m:rPr>
                        <m:nor/>
                      </m:rPr>
                      <a:rPr lang="en-US" altLang="zh-CN" sz="2400" b="0" i="1">
                        <a:solidFill>
                          <a:srgbClr val="000000"/>
                        </a:solidFill>
                      </a:rPr>
                      <m:t> </m:t>
                    </m:r>
                    <m:r>
                      <m:rPr>
                        <m:nor/>
                      </m:rPr>
                      <a:rPr lang="en-US" altLang="zh-CN" sz="2400" b="0" i="1">
                        <a:solidFill>
                          <a:srgbClr val="000000"/>
                        </a:solidFill>
                      </a:rPr>
                      <m:t>u</m:t>
                    </m:r>
                  </m:oMath>
                </a14:m>
                <a:endParaRPr lang="en-US" altLang="zh-CN" sz="2400" b="0" dirty="0">
                  <a:solidFill>
                    <a:srgbClr val="000000"/>
                  </a:solidFill>
                  <a:latin typeface="+mn-ea"/>
                </a:endParaRPr>
              </a:p>
              <a:p>
                <a:pPr algn="ctr" fontAlgn="ctr">
                  <a:lnSpc>
                    <a:spcPts val="2700"/>
                  </a:lnSpc>
                </a:pPr>
                <a:r>
                  <a:rPr lang="en-US" altLang="zh-CN" sz="1800" b="0" i="1" dirty="0">
                    <a:solidFill>
                      <a:srgbClr val="000000"/>
                    </a:solidFill>
                  </a:rPr>
                  <a:t> </a:t>
                </a:r>
              </a:p>
              <a:p>
                <a:pPr fontAlgn="ctr">
                  <a:lnSpc>
                    <a:spcPts val="2700"/>
                  </a:lnSpc>
                </a:pPr>
                <a:r>
                  <a:rPr lang="zh-CN" altLang="en-US" sz="1800" b="0" dirty="0">
                    <a:solidFill>
                      <a:srgbClr val="000000"/>
                    </a:solidFill>
                    <a:latin typeface="+mn-ea"/>
                    <a:ea typeface="+mn-ea"/>
                  </a:rPr>
                  <a:t>式中，</a:t>
                </a:r>
                <a:r>
                  <a:rPr lang="en-US" altLang="zh-CN" sz="1800" b="0" dirty="0">
                    <a:solidFill>
                      <a:srgbClr val="000000"/>
                    </a:solidFill>
                    <a:latin typeface="+mn-ea"/>
                    <a:ea typeface="+mn-ea"/>
                  </a:rPr>
                  <a:t>G=1/R</a:t>
                </a:r>
                <a:r>
                  <a:rPr lang="zh-CN" altLang="en-US" sz="1800" b="0" dirty="0">
                    <a:solidFill>
                      <a:srgbClr val="000000"/>
                    </a:solidFill>
                    <a:latin typeface="+mn-ea"/>
                    <a:ea typeface="+mn-ea"/>
                  </a:rPr>
                  <a:t>称为电导，单位为</a:t>
                </a:r>
                <a:r>
                  <a:rPr lang="en-US" altLang="zh-CN" sz="1800" b="0" dirty="0">
                    <a:solidFill>
                      <a:srgbClr val="000000"/>
                    </a:solidFill>
                    <a:latin typeface="+mn-ea"/>
                    <a:ea typeface="+mn-ea"/>
                  </a:rPr>
                  <a:t>S</a:t>
                </a:r>
                <a:r>
                  <a:rPr lang="zh-CN" altLang="en-US" sz="1800" b="0" dirty="0">
                    <a:solidFill>
                      <a:srgbClr val="000000"/>
                    </a:solidFill>
                    <a:latin typeface="+mn-ea"/>
                    <a:ea typeface="+mn-ea"/>
                  </a:rPr>
                  <a:t>（西门子）。</a:t>
                </a: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857251"/>
                <a:ext cx="8158433" cy="3323492"/>
              </a:xfrm>
              <a:prstGeom prst="rect">
                <a:avLst/>
              </a:prstGeom>
              <a:blipFill>
                <a:blip r:embed="rId4"/>
                <a:stretch>
                  <a:fillRect l="-1420" b="-3303"/>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77213317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2571749"/>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（三）电阻串联与并联</a:t>
            </a:r>
            <a:br>
              <a:rPr lang="en-US" altLang="zh-CN" sz="2400" b="0" dirty="0">
                <a:solidFill>
                  <a:srgbClr val="000000"/>
                </a:solidFill>
              </a:rPr>
            </a:br>
            <a:br>
              <a:rPr lang="zh-CN" altLang="zh-CN" sz="2400" b="0" dirty="0">
                <a:solidFill>
                  <a:srgbClr val="000000"/>
                </a:solidFill>
              </a:rPr>
            </a:br>
            <a:r>
              <a:rPr lang="en-US" altLang="zh-CN" sz="1800" b="0" dirty="0">
                <a:solidFill>
                  <a:srgbClr val="000000"/>
                </a:solidFill>
                <a:latin typeface="+mn-ea"/>
                <a:ea typeface="+mn-ea"/>
              </a:rPr>
              <a:t>1.</a:t>
            </a:r>
            <a:r>
              <a:rPr lang="zh-CN" altLang="en-US" sz="1800" b="0" dirty="0">
                <a:solidFill>
                  <a:srgbClr val="000000"/>
                </a:solidFill>
                <a:latin typeface="+mn-ea"/>
                <a:ea typeface="+mn-ea"/>
              </a:rPr>
              <a:t> 电阻串联</a:t>
            </a:r>
            <a:endParaRPr lang="en-US" altLang="zh-CN" sz="1800" b="0" dirty="0">
              <a:solidFill>
                <a:srgbClr val="000000"/>
              </a:solidFill>
              <a:latin typeface="+mn-ea"/>
              <a:ea typeface="+mn-ea"/>
            </a:endParaRPr>
          </a:p>
          <a:p>
            <a:pPr algn="ctr" fontAlgn="ctr">
              <a:lnSpc>
                <a:spcPts val="2700"/>
              </a:lnSpc>
            </a:pPr>
            <a:endParaRPr lang="en-US" altLang="zh-CN" sz="1800" b="0" i="1" dirty="0">
              <a:solidFill>
                <a:srgbClr val="000000"/>
              </a:solidFill>
            </a:endParaRPr>
          </a:p>
          <a:p>
            <a:pPr fontAlgn="ctr">
              <a:lnSpc>
                <a:spcPts val="2700"/>
              </a:lnSpc>
            </a:pPr>
            <a:r>
              <a:rPr lang="zh-CN" altLang="en-US" sz="1800" b="0" dirty="0">
                <a:solidFill>
                  <a:srgbClr val="000000"/>
                </a:solidFill>
                <a:latin typeface="+mn-ea"/>
                <a:ea typeface="+mn-ea"/>
              </a:rPr>
              <a:t>两个电阻串联及其等效电阻电路。电阻串联的特点是各电阻流过同一电流。</a:t>
            </a:r>
          </a:p>
        </p:txBody>
      </p:sp>
      <p:pic>
        <p:nvPicPr>
          <p:cNvPr id="3" name="图片 2">
            <a:extLst>
              <a:ext uri="{FF2B5EF4-FFF2-40B4-BE49-F238E27FC236}">
                <a16:creationId xmlns:a16="http://schemas.microsoft.com/office/drawing/2014/main" id="{B5F7B5C9-ED51-4074-B268-35D014924CC1}"/>
              </a:ext>
            </a:extLst>
          </p:cNvPr>
          <p:cNvPicPr>
            <a:picLocks noChangeAspect="1"/>
          </p:cNvPicPr>
          <p:nvPr/>
        </p:nvPicPr>
        <p:blipFill>
          <a:blip r:embed="rId4"/>
          <a:stretch>
            <a:fillRect/>
          </a:stretch>
        </p:blipFill>
        <p:spPr>
          <a:xfrm>
            <a:off x="2845053" y="3429000"/>
            <a:ext cx="3453894" cy="1447262"/>
          </a:xfrm>
          <a:prstGeom prst="rect">
            <a:avLst/>
          </a:prstGeom>
        </p:spPr>
      </p:pic>
    </p:spTree>
    <p:custDataLst>
      <p:tags r:id="rId1"/>
    </p:custDataLst>
    <p:extLst>
      <p:ext uri="{BB962C8B-B14F-4D97-AF65-F5344CB8AC3E}">
        <p14:creationId xmlns:p14="http://schemas.microsoft.com/office/powerpoint/2010/main" val="338051433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155096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1800" b="0" dirty="0">
                <a:solidFill>
                  <a:srgbClr val="000000"/>
                </a:solidFill>
                <a:latin typeface="+mn-ea"/>
                <a:ea typeface="+mn-ea"/>
              </a:rPr>
              <a:t>2.</a:t>
            </a:r>
            <a:r>
              <a:rPr lang="zh-CN" altLang="en-US" sz="1800" b="0" dirty="0">
                <a:solidFill>
                  <a:srgbClr val="000000"/>
                </a:solidFill>
                <a:latin typeface="+mn-ea"/>
                <a:ea typeface="+mn-ea"/>
              </a:rPr>
              <a:t> 电阻并联</a:t>
            </a:r>
            <a:endParaRPr lang="en-US" altLang="zh-CN" sz="1800" b="0" dirty="0">
              <a:solidFill>
                <a:srgbClr val="000000"/>
              </a:solidFill>
              <a:latin typeface="+mn-ea"/>
              <a:ea typeface="+mn-ea"/>
            </a:endParaRPr>
          </a:p>
          <a:p>
            <a:pPr algn="ctr" fontAlgn="ctr">
              <a:lnSpc>
                <a:spcPts val="2700"/>
              </a:lnSpc>
            </a:pPr>
            <a:endParaRPr lang="en-US" altLang="zh-CN" sz="1800" b="0" i="1" dirty="0">
              <a:solidFill>
                <a:srgbClr val="000000"/>
              </a:solidFill>
            </a:endParaRPr>
          </a:p>
          <a:p>
            <a:pPr fontAlgn="ctr">
              <a:lnSpc>
                <a:spcPts val="2700"/>
              </a:lnSpc>
            </a:pPr>
            <a:r>
              <a:rPr lang="zh-CN" altLang="en-US" sz="1800" b="0" dirty="0">
                <a:solidFill>
                  <a:srgbClr val="000000"/>
                </a:solidFill>
                <a:latin typeface="+mn-ea"/>
                <a:ea typeface="+mn-ea"/>
              </a:rPr>
              <a:t>两个电阻并联及其等效电导电路。电阻并联的特点是各电阻两端加的是同一电压。</a:t>
            </a:r>
          </a:p>
        </p:txBody>
      </p:sp>
      <p:pic>
        <p:nvPicPr>
          <p:cNvPr id="3" name="图片 2">
            <a:extLst>
              <a:ext uri="{FF2B5EF4-FFF2-40B4-BE49-F238E27FC236}">
                <a16:creationId xmlns:a16="http://schemas.microsoft.com/office/drawing/2014/main" id="{E84B0931-FB3A-4E8E-9BDD-E3F00E736040}"/>
              </a:ext>
            </a:extLst>
          </p:cNvPr>
          <p:cNvPicPr>
            <a:picLocks noChangeAspect="1"/>
          </p:cNvPicPr>
          <p:nvPr/>
        </p:nvPicPr>
        <p:blipFill>
          <a:blip r:embed="rId4"/>
          <a:stretch>
            <a:fillRect/>
          </a:stretch>
        </p:blipFill>
        <p:spPr>
          <a:xfrm>
            <a:off x="2930751" y="2693999"/>
            <a:ext cx="3282498" cy="1460892"/>
          </a:xfrm>
          <a:prstGeom prst="rect">
            <a:avLst/>
          </a:prstGeom>
        </p:spPr>
      </p:pic>
    </p:spTree>
    <p:custDataLst>
      <p:tags r:id="rId1"/>
    </p:custDataLst>
    <p:extLst>
      <p:ext uri="{BB962C8B-B14F-4D97-AF65-F5344CB8AC3E}">
        <p14:creationId xmlns:p14="http://schemas.microsoft.com/office/powerpoint/2010/main" val="111721115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89323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二、电感</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用导线绕制的线圈（有空芯线圈和铁芯线圈等）通过电流时将产生磁通，因此它是储存磁通的元件。其主要特点是储存磁场能量。它的电路模型为理想电感元件（简称电感）。</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（一）定义</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一个二端元件，在任意瞬间，它所流经的电流</a:t>
            </a:r>
            <a:r>
              <a:rPr lang="en-US" altLang="zh-CN" sz="1800" b="0" dirty="0">
                <a:solidFill>
                  <a:srgbClr val="000000"/>
                </a:solidFill>
                <a:latin typeface="+mn-ea"/>
                <a:ea typeface="+mn-ea"/>
              </a:rPr>
              <a:t>i</a:t>
            </a:r>
            <a:r>
              <a:rPr lang="zh-CN" altLang="en-US" sz="1800" b="0" dirty="0">
                <a:solidFill>
                  <a:srgbClr val="000000"/>
                </a:solidFill>
                <a:latin typeface="+mn-ea"/>
                <a:ea typeface="+mn-ea"/>
              </a:rPr>
              <a:t>和它的磁通</a:t>
            </a:r>
            <a:r>
              <a:rPr lang="en-US" altLang="zh-CN" sz="1800" b="0" dirty="0">
                <a:solidFill>
                  <a:srgbClr val="000000"/>
                </a:solidFill>
                <a:latin typeface="+mn-ea"/>
                <a:ea typeface="+mn-ea"/>
              </a:rPr>
              <a:t>φ</a:t>
            </a:r>
            <a:r>
              <a:rPr lang="zh-CN" altLang="en-US" sz="1800" b="0" dirty="0">
                <a:solidFill>
                  <a:srgbClr val="000000"/>
                </a:solidFill>
                <a:latin typeface="+mn-ea"/>
                <a:ea typeface="+mn-ea"/>
              </a:rPr>
              <a:t>链</a:t>
            </a:r>
            <a:r>
              <a:rPr lang="en-US" altLang="zh-CN" sz="1800" b="0" dirty="0">
                <a:solidFill>
                  <a:srgbClr val="000000"/>
                </a:solidFill>
                <a:latin typeface="+mn-ea"/>
                <a:ea typeface="+mn-ea"/>
              </a:rPr>
              <a:t>4</a:t>
            </a:r>
            <a:r>
              <a:rPr lang="zh-CN" altLang="en-US" sz="1800" b="0" dirty="0">
                <a:solidFill>
                  <a:srgbClr val="000000"/>
                </a:solidFill>
                <a:latin typeface="+mn-ea"/>
                <a:ea typeface="+mn-ea"/>
              </a:rPr>
              <a:t>两者之间的关系是由</a:t>
            </a:r>
            <a:r>
              <a:rPr lang="en-US" altLang="zh-CN" sz="1800" b="0" dirty="0">
                <a:solidFill>
                  <a:srgbClr val="000000"/>
                </a:solidFill>
                <a:latin typeface="+mn-ea"/>
                <a:ea typeface="+mn-ea"/>
              </a:rPr>
              <a:t>i-φ</a:t>
            </a:r>
            <a:r>
              <a:rPr lang="zh-CN" altLang="en-US" sz="1800" b="0" dirty="0">
                <a:solidFill>
                  <a:srgbClr val="000000"/>
                </a:solidFill>
                <a:latin typeface="+mn-ea"/>
                <a:ea typeface="+mn-ea"/>
              </a:rPr>
              <a:t>平面的一条曲线决定的，此二端元件成为电感。</a:t>
            </a:r>
            <a:endParaRPr lang="zh-CN" altLang="zh-CN" sz="1800" b="0" dirty="0">
              <a:solidFill>
                <a:srgbClr val="000000"/>
              </a:solidFill>
              <a:latin typeface="+mn-ea"/>
              <a:ea typeface="+mn-ea"/>
            </a:endParaRPr>
          </a:p>
        </p:txBody>
      </p:sp>
    </p:spTree>
    <p:custDataLst>
      <p:tags r:id="rId1"/>
    </p:custDataLst>
    <p:extLst>
      <p:ext uri="{BB962C8B-B14F-4D97-AF65-F5344CB8AC3E}">
        <p14:creationId xmlns:p14="http://schemas.microsoft.com/office/powerpoint/2010/main" val="54682952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7138" y="2270833"/>
            <a:ext cx="6517213" cy="684609"/>
            <a:chOff x="1382851" y="1884777"/>
            <a:chExt cx="4138612" cy="912812"/>
          </a:xfrm>
        </p:grpSpPr>
        <p:sp>
          <p:nvSpPr>
            <p:cNvPr id="40" name="MH_SubTitle_1"/>
            <p:cNvSpPr/>
            <p:nvPr>
              <p:custDataLst>
                <p:tags r:id="rId9"/>
              </p:custDataLst>
            </p:nvPr>
          </p:nvSpPr>
          <p:spPr>
            <a:xfrm>
              <a:off x="2233751" y="1919702"/>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一、正弦交流电路的基本概念</a:t>
              </a:r>
            </a:p>
          </p:txBody>
        </p:sp>
        <p:sp>
          <p:nvSpPr>
            <p:cNvPr id="41" name="MH_Other_1"/>
            <p:cNvSpPr/>
            <p:nvPr>
              <p:custDataLst>
                <p:tags r:id="rId10"/>
              </p:custDataLst>
            </p:nvPr>
          </p:nvSpPr>
          <p:spPr>
            <a:xfrm>
              <a:off x="1382851" y="1884777"/>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1</a:t>
              </a:r>
              <a:endParaRPr lang="zh-CN" altLang="en-US" sz="3000" dirty="0">
                <a:solidFill>
                  <a:srgbClr val="FFFFFF"/>
                </a:solidFill>
              </a:endParaRPr>
            </a:p>
          </p:txBody>
        </p:sp>
      </p:grpSp>
      <p:grpSp>
        <p:nvGrpSpPr>
          <p:cNvPr id="4" name="组合 3"/>
          <p:cNvGrpSpPr/>
          <p:nvPr/>
        </p:nvGrpSpPr>
        <p:grpSpPr>
          <a:xfrm>
            <a:off x="1037138" y="2964968"/>
            <a:ext cx="6517212" cy="684610"/>
            <a:chOff x="1382851" y="2810290"/>
            <a:chExt cx="4138612" cy="912813"/>
          </a:xfrm>
        </p:grpSpPr>
        <p:sp>
          <p:nvSpPr>
            <p:cNvPr id="42" name="MH_SubTitle_2"/>
            <p:cNvSpPr/>
            <p:nvPr>
              <p:custDataLst>
                <p:tags r:id="rId7"/>
              </p:custDataLst>
            </p:nvPr>
          </p:nvSpPr>
          <p:spPr>
            <a:xfrm>
              <a:off x="2233751" y="2845214"/>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二、正弦量的相量表示法</a:t>
              </a:r>
            </a:p>
          </p:txBody>
        </p:sp>
        <p:sp>
          <p:nvSpPr>
            <p:cNvPr id="43" name="MH_Other_2"/>
            <p:cNvSpPr/>
            <p:nvPr>
              <p:custDataLst>
                <p:tags r:id="rId8"/>
              </p:custDataLst>
            </p:nvPr>
          </p:nvSpPr>
          <p:spPr>
            <a:xfrm>
              <a:off x="1382851" y="2810290"/>
              <a:ext cx="1041400" cy="912813"/>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2</a:t>
              </a:r>
              <a:endParaRPr lang="zh-CN" altLang="en-US" sz="3000" dirty="0">
                <a:solidFill>
                  <a:srgbClr val="FFFFFF"/>
                </a:solidFill>
              </a:endParaRPr>
            </a:p>
          </p:txBody>
        </p:sp>
      </p:grpSp>
      <p:grpSp>
        <p:nvGrpSpPr>
          <p:cNvPr id="5" name="组合 4"/>
          <p:cNvGrpSpPr/>
          <p:nvPr/>
        </p:nvGrpSpPr>
        <p:grpSpPr>
          <a:xfrm>
            <a:off x="1037138" y="3659102"/>
            <a:ext cx="6517212" cy="1380960"/>
            <a:chOff x="1382851" y="3735802"/>
            <a:chExt cx="4138612" cy="1841280"/>
          </a:xfrm>
        </p:grpSpPr>
        <p:sp>
          <p:nvSpPr>
            <p:cNvPr id="44" name="MH_SubTitle_3"/>
            <p:cNvSpPr/>
            <p:nvPr>
              <p:custDataLst>
                <p:tags r:id="rId3"/>
              </p:custDataLst>
            </p:nvPr>
          </p:nvSpPr>
          <p:spPr>
            <a:xfrm>
              <a:off x="2233751" y="3770727"/>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三、交流电路的基本元件</a:t>
              </a:r>
            </a:p>
          </p:txBody>
        </p:sp>
        <p:sp>
          <p:nvSpPr>
            <p:cNvPr id="45" name="MH_Other_3"/>
            <p:cNvSpPr/>
            <p:nvPr>
              <p:custDataLst>
                <p:tags r:id="rId4"/>
              </p:custDataLst>
            </p:nvPr>
          </p:nvSpPr>
          <p:spPr>
            <a:xfrm>
              <a:off x="1382851" y="3735802"/>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3</a:t>
              </a:r>
              <a:endParaRPr lang="zh-CN" altLang="en-US" sz="3000" dirty="0">
                <a:solidFill>
                  <a:srgbClr val="FFFFFF"/>
                </a:solidFill>
              </a:endParaRPr>
            </a:p>
          </p:txBody>
        </p:sp>
        <p:sp>
          <p:nvSpPr>
            <p:cNvPr id="13" name="MH_SubTitle_3">
              <a:extLst>
                <a:ext uri="{FF2B5EF4-FFF2-40B4-BE49-F238E27FC236}">
                  <a16:creationId xmlns:a16="http://schemas.microsoft.com/office/drawing/2014/main" id="{9AE7A734-125F-42A8-A551-1B9CABE3B4C0}"/>
                </a:ext>
              </a:extLst>
            </p:cNvPr>
            <p:cNvSpPr/>
            <p:nvPr>
              <p:custDataLst>
                <p:tags r:id="rId5"/>
              </p:custDataLst>
            </p:nvPr>
          </p:nvSpPr>
          <p:spPr>
            <a:xfrm>
              <a:off x="2233751" y="4699195"/>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四、负载为单一元件的交流电路</a:t>
              </a:r>
            </a:p>
          </p:txBody>
        </p:sp>
        <p:sp>
          <p:nvSpPr>
            <p:cNvPr id="14" name="MH_Other_3">
              <a:extLst>
                <a:ext uri="{FF2B5EF4-FFF2-40B4-BE49-F238E27FC236}">
                  <a16:creationId xmlns:a16="http://schemas.microsoft.com/office/drawing/2014/main" id="{EC6E2017-5924-4DDD-9A3C-F7AE83537649}"/>
                </a:ext>
              </a:extLst>
            </p:cNvPr>
            <p:cNvSpPr/>
            <p:nvPr>
              <p:custDataLst>
                <p:tags r:id="rId6"/>
              </p:custDataLst>
            </p:nvPr>
          </p:nvSpPr>
          <p:spPr>
            <a:xfrm>
              <a:off x="1382851" y="4664270"/>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4</a:t>
              </a:r>
              <a:endParaRPr lang="zh-CN" altLang="en-US" sz="3000" dirty="0">
                <a:solidFill>
                  <a:srgbClr val="FFFFFF"/>
                </a:solidFill>
              </a:endParaRPr>
            </a:p>
          </p:txBody>
        </p:sp>
      </p:grpSp>
      <p:sp>
        <p:nvSpPr>
          <p:cNvPr id="3080" name="MH_PageTitle"/>
          <p:cNvSpPr>
            <a:spLocks noGrp="1"/>
          </p:cNvSpPr>
          <p:nvPr>
            <p:ph type="title"/>
            <p:custDataLst>
              <p:tags r:id="rId2"/>
            </p:custDataLst>
          </p:nvPr>
        </p:nvSpPr>
        <p:spPr>
          <a:xfrm>
            <a:off x="1868602" y="1492123"/>
            <a:ext cx="5406796" cy="524696"/>
          </a:xfrm>
        </p:spPr>
        <p:txBody>
          <a:bodyPr>
            <a:normAutofit fontScale="90000"/>
          </a:bodyPr>
          <a:lstStyle/>
          <a:p>
            <a:pPr algn="ctr" eaLnBrk="1" hangingPunct="1"/>
            <a:r>
              <a:rPr lang="zh-CN" altLang="en-US" dirty="0"/>
              <a:t>第三章</a:t>
            </a:r>
            <a:endParaRPr lang="en-US" altLang="zh-CN" dirty="0"/>
          </a:p>
        </p:txBody>
      </p:sp>
    </p:spTree>
    <p:custDataLst>
      <p:tags r:id="rId1"/>
    </p:custDataLst>
    <p:extLst>
      <p:ext uri="{BB962C8B-B14F-4D97-AF65-F5344CB8AC3E}">
        <p14:creationId xmlns:p14="http://schemas.microsoft.com/office/powerpoint/2010/main" val="364725665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73497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（二）电压与电流的关系</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对于线性电感，</a:t>
                </a:r>
                <a14:m>
                  <m:oMath xmlns:m="http://schemas.openxmlformats.org/officeDocument/2006/math">
                    <m:r>
                      <a:rPr lang="en-US" altLang="zh-CN" sz="2400" b="0" i="1">
                        <a:solidFill>
                          <a:srgbClr val="000000"/>
                        </a:solidFill>
                        <a:latin typeface="Cambria Math" panose="02040503050406030204" pitchFamily="18" charset="0"/>
                      </a:rPr>
                      <m:t>𝜓</m:t>
                    </m:r>
                    <m:r>
                      <a:rPr lang="en-US" altLang="zh-CN" sz="2400" b="0" i="1">
                        <a:solidFill>
                          <a:srgbClr val="000000"/>
                        </a:solidFill>
                        <a:latin typeface="Cambria Math" panose="02040503050406030204" pitchFamily="18" charset="0"/>
                      </a:rPr>
                      <m:t>=</m:t>
                    </m:r>
                    <m:r>
                      <a:rPr lang="en-US" altLang="zh-CN" sz="2400" b="0" i="1">
                        <a:solidFill>
                          <a:srgbClr val="000000"/>
                        </a:solidFill>
                        <a:latin typeface="Cambria Math" panose="02040503050406030204" pitchFamily="18" charset="0"/>
                      </a:rPr>
                      <m:t>𝑁</m:t>
                    </m:r>
                    <m:r>
                      <a:rPr lang="en-US" altLang="zh-CN" sz="2400" b="0" i="1">
                        <a:solidFill>
                          <a:srgbClr val="000000"/>
                        </a:solidFill>
                        <a:latin typeface="Cambria Math" panose="02040503050406030204" pitchFamily="18" charset="0"/>
                      </a:rPr>
                      <m:t>𝛷</m:t>
                    </m:r>
                    <m:r>
                      <a:rPr lang="en-US" altLang="zh-CN" sz="2400" b="0" i="1">
                        <a:solidFill>
                          <a:srgbClr val="000000"/>
                        </a:solidFill>
                        <a:latin typeface="Cambria Math" panose="02040503050406030204" pitchFamily="18" charset="0"/>
                      </a:rPr>
                      <m:t>=</m:t>
                    </m:r>
                    <m:r>
                      <a:rPr lang="en-US" altLang="zh-CN" sz="2400" b="0" i="1">
                        <a:solidFill>
                          <a:srgbClr val="000000"/>
                        </a:solidFill>
                        <a:latin typeface="Cambria Math" panose="02040503050406030204" pitchFamily="18" charset="0"/>
                      </a:rPr>
                      <m:t>𝐿𝑖</m:t>
                    </m:r>
                  </m:oMath>
                </a14:m>
                <a:endParaRPr lang="en-US" altLang="zh-CN" sz="2400" b="0" i="1" dirty="0">
                  <a:solidFill>
                    <a:srgbClr val="000000"/>
                  </a:solidFill>
                </a:endParaRPr>
              </a:p>
              <a:p>
                <a:pPr fontAlgn="ctr">
                  <a:lnSpc>
                    <a:spcPts val="2700"/>
                  </a:lnSpc>
                </a:pPr>
                <a:r>
                  <a:rPr lang="zh-CN" altLang="en-US" sz="1800" b="0" dirty="0">
                    <a:solidFill>
                      <a:srgbClr val="000000"/>
                    </a:solidFill>
                    <a:latin typeface="+mn-ea"/>
                    <a:ea typeface="+mn-ea"/>
                  </a:rPr>
                  <a:t>当电感中的磁通</a:t>
                </a:r>
                <a:r>
                  <a:rPr lang="en-US" altLang="zh-CN" sz="1800" b="0" dirty="0">
                    <a:solidFill>
                      <a:srgbClr val="000000"/>
                    </a:solidFill>
                    <a:latin typeface="+mn-ea"/>
                    <a:ea typeface="+mn-ea"/>
                  </a:rPr>
                  <a:t>Φ</a:t>
                </a:r>
                <a:r>
                  <a:rPr lang="zh-CN" altLang="en-US" sz="1800" b="0" dirty="0">
                    <a:solidFill>
                      <a:srgbClr val="000000"/>
                    </a:solidFill>
                    <a:latin typeface="+mn-ea"/>
                    <a:ea typeface="+mn-ea"/>
                  </a:rPr>
                  <a:t>或电流</a:t>
                </a:r>
                <a:r>
                  <a:rPr lang="en-US" altLang="zh-CN" sz="1800" b="0" dirty="0">
                    <a:solidFill>
                      <a:srgbClr val="000000"/>
                    </a:solidFill>
                    <a:latin typeface="+mn-ea"/>
                    <a:ea typeface="+mn-ea"/>
                  </a:rPr>
                  <a:t>i</a:t>
                </a:r>
                <a:r>
                  <a:rPr lang="zh-CN" altLang="en-US" sz="1800" b="0" dirty="0">
                    <a:solidFill>
                      <a:srgbClr val="000000"/>
                    </a:solidFill>
                    <a:latin typeface="+mn-ea"/>
                    <a:ea typeface="+mn-ea"/>
                  </a:rPr>
                  <a:t>发生变化时，则电感中产生感应电动势</a:t>
                </a:r>
                <a14:m>
                  <m:oMath xmlns:m="http://schemas.openxmlformats.org/officeDocument/2006/math">
                    <m:sSub>
                      <m:sSubPr>
                        <m:ctrlPr>
                          <a:rPr lang="zh-CN"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𝑒</m:t>
                        </m:r>
                      </m:e>
                      <m:sub>
                        <m:r>
                          <a:rPr lang="en-US" altLang="zh-CN" sz="2400" i="1">
                            <a:solidFill>
                              <a:srgbClr val="000000"/>
                            </a:solidFill>
                            <a:latin typeface="Cambria Math" panose="02040503050406030204" pitchFamily="18" charset="0"/>
                          </a:rPr>
                          <m:t>𝐿</m:t>
                        </m:r>
                      </m:sub>
                    </m:sSub>
                  </m:oMath>
                </a14:m>
                <a:r>
                  <a:rPr lang="zh-CN" altLang="en-US" sz="1800" b="0" dirty="0">
                    <a:solidFill>
                      <a:srgbClr val="000000"/>
                    </a:solidFill>
                    <a:latin typeface="+mn-ea"/>
                    <a:ea typeface="+mn-ea"/>
                  </a:rPr>
                  <a:t>。</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（三）磁场能量</a:t>
                </a:r>
                <a:endParaRPr lang="en-US" altLang="zh-CN" sz="2400" b="0" dirty="0">
                  <a:solidFill>
                    <a:srgbClr val="000000"/>
                  </a:solidFill>
                </a:endParaRPr>
              </a:p>
              <a:p>
                <a:pPr fontAlgn="ctr">
                  <a:lnSpc>
                    <a:spcPts val="2700"/>
                  </a:lnSpc>
                </a:pPr>
                <a:endParaRPr lang="en-US" altLang="zh-CN" sz="1800" b="0" dirty="0">
                  <a:solidFill>
                    <a:srgbClr val="000000"/>
                  </a:solidFill>
                </a:endParaRPr>
              </a:p>
              <a:p>
                <a:pPr fontAlgn="ctr">
                  <a:lnSpc>
                    <a:spcPts val="2700"/>
                  </a:lnSpc>
                </a:pPr>
                <a:r>
                  <a:rPr lang="zh-CN" altLang="en-US" sz="1800" b="0" dirty="0">
                    <a:solidFill>
                      <a:srgbClr val="000000"/>
                    </a:solidFill>
                    <a:latin typeface="+mn-ea"/>
                    <a:ea typeface="+mn-ea"/>
                  </a:rPr>
                  <a:t>当流过电感的电流增大时，磁场能量增大，电感从电源吸收电能转换为磁能；当电流减小时，磁场能量减小，电感释放出能量，磁能转换为电能还给电源。</a:t>
                </a:r>
              </a:p>
              <a:p>
                <a:pPr fontAlgn="ctr">
                  <a:lnSpc>
                    <a:spcPts val="2700"/>
                  </a:lnSpc>
                </a:pPr>
                <a:endParaRPr lang="zh-CN" altLang="en-US"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2"/>
                <a:ext cx="8158433" cy="3734973"/>
              </a:xfrm>
              <a:prstGeom prst="rect">
                <a:avLst/>
              </a:prstGeom>
              <a:blipFill>
                <a:blip r:embed="rId4"/>
                <a:stretch>
                  <a:fillRect l="-1420" r="-97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68060870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89323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三、电容</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两块金属极板间介以绝缘材料组成的电容器，加上电压后，两极板上能储存电荷，在介质中建立电场。因此电容器是能储存电场能量的元件。其近似化电路模型为理想电容元件（简称电容）。</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（一）定义</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一个二端元件，在任一瞬间，它所储存的电荷</a:t>
            </a:r>
            <a:r>
              <a:rPr lang="en-US" altLang="zh-CN" sz="1800" b="0" dirty="0">
                <a:solidFill>
                  <a:srgbClr val="000000"/>
                </a:solidFill>
                <a:latin typeface="+mn-ea"/>
                <a:ea typeface="+mn-ea"/>
              </a:rPr>
              <a:t>q</a:t>
            </a:r>
            <a:r>
              <a:rPr lang="zh-CN" altLang="en-US" sz="1800" b="0" dirty="0">
                <a:solidFill>
                  <a:srgbClr val="000000"/>
                </a:solidFill>
                <a:latin typeface="+mn-ea"/>
                <a:ea typeface="+mn-ea"/>
              </a:rPr>
              <a:t>和端电压</a:t>
            </a:r>
            <a:r>
              <a:rPr lang="en-US" altLang="zh-CN" sz="1800" b="0" dirty="0">
                <a:solidFill>
                  <a:srgbClr val="000000"/>
                </a:solidFill>
                <a:latin typeface="+mn-ea"/>
                <a:ea typeface="+mn-ea"/>
              </a:rPr>
              <a:t>u</a:t>
            </a:r>
            <a:r>
              <a:rPr lang="zh-CN" altLang="en-US" sz="1800" b="0" dirty="0">
                <a:solidFill>
                  <a:srgbClr val="000000"/>
                </a:solidFill>
                <a:latin typeface="+mn-ea"/>
                <a:ea typeface="+mn-ea"/>
              </a:rPr>
              <a:t>两者之间的关系是由平面上的一条曲线来决定的，此二；端元件称为电容。</a:t>
            </a:r>
            <a:endParaRPr lang="zh-CN" altLang="zh-CN" sz="1800" b="0" dirty="0">
              <a:solidFill>
                <a:srgbClr val="000000"/>
              </a:solidFill>
              <a:latin typeface="+mn-ea"/>
              <a:ea typeface="+mn-ea"/>
            </a:endParaRPr>
          </a:p>
        </p:txBody>
      </p:sp>
    </p:spTree>
    <p:custDataLst>
      <p:tags r:id="rId1"/>
    </p:custDataLst>
    <p:extLst>
      <p:ext uri="{BB962C8B-B14F-4D97-AF65-F5344CB8AC3E}">
        <p14:creationId xmlns:p14="http://schemas.microsoft.com/office/powerpoint/2010/main" val="411890489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404094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（二）电压与电流关系对于线性电容，</a:t>
                </a:r>
                <a:r>
                  <a:rPr lang="en-US" altLang="zh-CN" sz="2400" b="0" dirty="0">
                    <a:solidFill>
                      <a:srgbClr val="000000"/>
                    </a:solidFill>
                  </a:rPr>
                  <a:t>C</a:t>
                </a:r>
                <a:r>
                  <a:rPr lang="zh-CN" altLang="en-US" sz="2400" b="0" dirty="0">
                    <a:solidFill>
                      <a:srgbClr val="000000"/>
                    </a:solidFill>
                  </a:rPr>
                  <a:t>为常数</a:t>
                </a:r>
                <a14:m>
                  <m:oMath xmlns:m="http://schemas.openxmlformats.org/officeDocument/2006/math">
                    <m:r>
                      <m:rPr>
                        <m:nor/>
                      </m:rPr>
                      <a:rPr lang="en-US" altLang="zh-CN" sz="2400" b="0" i="1">
                        <a:solidFill>
                          <a:srgbClr val="000000"/>
                        </a:solidFill>
                      </a:rPr>
                      <m:t>q</m:t>
                    </m:r>
                    <m:r>
                      <m:rPr>
                        <m:nor/>
                      </m:rPr>
                      <a:rPr lang="en-US" altLang="zh-CN" sz="2400" b="0" i="1">
                        <a:solidFill>
                          <a:srgbClr val="000000"/>
                        </a:solidFill>
                      </a:rPr>
                      <m:t>=</m:t>
                    </m:r>
                    <m:r>
                      <m:rPr>
                        <m:nor/>
                      </m:rPr>
                      <a:rPr lang="en-US" altLang="zh-CN" sz="2400" b="0" i="1">
                        <a:solidFill>
                          <a:srgbClr val="000000"/>
                        </a:solidFill>
                      </a:rPr>
                      <m:t>C</m:t>
                    </m:r>
                    <m:r>
                      <m:rPr>
                        <m:nor/>
                      </m:rPr>
                      <a:rPr lang="en-US" altLang="zh-CN" sz="2400" b="0" i="1">
                        <a:solidFill>
                          <a:srgbClr val="000000"/>
                        </a:solidFill>
                      </a:rPr>
                      <m:t> </m:t>
                    </m:r>
                    <m:r>
                      <m:rPr>
                        <m:nor/>
                      </m:rPr>
                      <a:rPr lang="en-US" altLang="zh-CN" sz="2400" b="0" i="1">
                        <a:solidFill>
                          <a:srgbClr val="000000"/>
                        </a:solidFill>
                      </a:rPr>
                      <m:t>u</m:t>
                    </m:r>
                  </m:oMath>
                </a14:m>
                <a:endParaRPr lang="en-US" altLang="zh-CN" sz="2400" b="0" i="1"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电容的电流与其两端电压的变化率成正比。当电容两端加恒定的直流电压时，其电流</a:t>
                </a:r>
                <a:r>
                  <a:rPr lang="en-US" altLang="zh-CN" sz="1800" b="0" dirty="0">
                    <a:solidFill>
                      <a:srgbClr val="000000"/>
                    </a:solidFill>
                    <a:latin typeface="+mn-ea"/>
                    <a:ea typeface="+mn-ea"/>
                  </a:rPr>
                  <a:t>i=0</a:t>
                </a:r>
                <a:r>
                  <a:rPr lang="zh-CN" altLang="en-US" sz="1800" b="0" dirty="0">
                    <a:solidFill>
                      <a:srgbClr val="000000"/>
                    </a:solidFill>
                    <a:latin typeface="+mn-ea"/>
                    <a:ea typeface="+mn-ea"/>
                  </a:rPr>
                  <a:t>，故在直流电路中，电容可视为开路。</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式中，</a:t>
                </a:r>
                <a:r>
                  <a:rPr lang="en-US" altLang="zh-CN" sz="1800" b="0" dirty="0">
                    <a:solidFill>
                      <a:srgbClr val="000000"/>
                    </a:solidFill>
                    <a:latin typeface="+mn-ea"/>
                    <a:ea typeface="+mn-ea"/>
                  </a:rPr>
                  <a:t>u_0</a:t>
                </a:r>
                <a:r>
                  <a:rPr lang="zh-CN" altLang="en-US" sz="1800" b="0" dirty="0">
                    <a:solidFill>
                      <a:srgbClr val="000000"/>
                    </a:solidFill>
                    <a:latin typeface="+mn-ea"/>
                    <a:ea typeface="+mn-ea"/>
                  </a:rPr>
                  <a:t>为电压的初始值，即</a:t>
                </a:r>
                <a:r>
                  <a:rPr lang="en-US" altLang="zh-CN" sz="1800" b="0" dirty="0">
                    <a:solidFill>
                      <a:srgbClr val="000000"/>
                    </a:solidFill>
                    <a:latin typeface="+mn-ea"/>
                    <a:ea typeface="+mn-ea"/>
                  </a:rPr>
                  <a:t>t=0</a:t>
                </a:r>
                <a:r>
                  <a:rPr lang="zh-CN" altLang="en-US" sz="1800" b="0" dirty="0">
                    <a:solidFill>
                      <a:srgbClr val="000000"/>
                    </a:solidFill>
                    <a:latin typeface="+mn-ea"/>
                    <a:ea typeface="+mn-ea"/>
                  </a:rPr>
                  <a:t>时电容两端的电压，上式表明电容的电压具有记忆功能。</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zh-CN"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2"/>
                <a:ext cx="8158433" cy="4040943"/>
              </a:xfrm>
              <a:prstGeom prst="rect">
                <a:avLst/>
              </a:prstGeom>
              <a:blipFill>
                <a:blip r:embed="rId5"/>
                <a:stretch>
                  <a:fillRect l="-1420" r="-972"/>
                </a:stretch>
              </a:blipFill>
            </p:spPr>
            <p:txBody>
              <a:bodyPr/>
              <a:lstStyle/>
              <a:p>
                <a:r>
                  <a:rPr lang="zh-CN" altLang="en-US">
                    <a:noFill/>
                  </a:rPr>
                  <a:t> </a:t>
                </a:r>
              </a:p>
            </p:txBody>
          </p:sp>
        </mc:Fallback>
      </mc:AlternateContent>
      <p:sp>
        <p:nvSpPr>
          <p:cNvPr id="4" name="Rectangle 4">
            <a:extLst>
              <a:ext uri="{FF2B5EF4-FFF2-40B4-BE49-F238E27FC236}">
                <a16:creationId xmlns:a16="http://schemas.microsoft.com/office/drawing/2014/main" id="{672A3A3F-0B94-458C-8FD0-16BA87AD7DF6}"/>
              </a:ext>
            </a:extLst>
          </p:cNvPr>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graphicFrame>
        <p:nvGraphicFramePr>
          <p:cNvPr id="5" name="对象 4">
            <a:extLst>
              <a:ext uri="{FF2B5EF4-FFF2-40B4-BE49-F238E27FC236}">
                <a16:creationId xmlns:a16="http://schemas.microsoft.com/office/drawing/2014/main" id="{1425392C-F0DF-4C28-91EC-724911191B8E}"/>
              </a:ext>
            </a:extLst>
          </p:cNvPr>
          <p:cNvGraphicFramePr>
            <a:graphicFrameLocks noChangeAspect="1"/>
          </p:cNvGraphicFramePr>
          <p:nvPr/>
        </p:nvGraphicFramePr>
        <p:xfrm>
          <a:off x="2345797" y="3046534"/>
          <a:ext cx="4452406" cy="608495"/>
        </p:xfrm>
        <a:graphic>
          <a:graphicData uri="http://schemas.openxmlformats.org/presentationml/2006/ole">
            <mc:AlternateContent xmlns:mc="http://schemas.openxmlformats.org/markup-compatibility/2006">
              <mc:Choice xmlns:v="urn:schemas-microsoft-com:vml" Requires="v">
                <p:oleObj spid="_x0000_s226310" r:id="rId6" imgW="2857320" imgH="393480" progId="Equation.KSEE3">
                  <p:embed/>
                </p:oleObj>
              </mc:Choice>
              <mc:Fallback>
                <p:oleObj r:id="rId6" imgW="2857320" imgH="393480" progId="Equation.KSEE3">
                  <p:embed/>
                  <p:pic>
                    <p:nvPicPr>
                      <p:cNvPr id="5" name="对象 4">
                        <a:extLst>
                          <a:ext uri="{FF2B5EF4-FFF2-40B4-BE49-F238E27FC236}">
                            <a16:creationId xmlns:a16="http://schemas.microsoft.com/office/drawing/2014/main" id="{1425392C-F0DF-4C28-91EC-724911191B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5797" y="3046534"/>
                        <a:ext cx="4452406" cy="608495"/>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510462563"/>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99874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四、电源</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电阻、电感、电容在电路中不能提供能量或信号，它们被称为无源元件。电源则是在电路中可以提供能量或信号的元件，它们被称为有源元件。理想的电源元件包括理想电压源和理想电流源。</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（一）理想电压源</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en-US" altLang="zh-CN" sz="1800" b="0" dirty="0">
                <a:solidFill>
                  <a:srgbClr val="000000"/>
                </a:solidFill>
                <a:latin typeface="+mn-ea"/>
                <a:ea typeface="+mn-ea"/>
              </a:rPr>
              <a:t>1.</a:t>
            </a:r>
            <a:r>
              <a:rPr lang="zh-CN" altLang="en-US" sz="1800" b="0" dirty="0">
                <a:solidFill>
                  <a:srgbClr val="000000"/>
                </a:solidFill>
                <a:latin typeface="+mn-ea"/>
                <a:ea typeface="+mn-ea"/>
              </a:rPr>
              <a:t>定义</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如果一个二端元件接到任一电路后，该元件两端均能保持其规定的电压值</a:t>
            </a:r>
            <a:r>
              <a:rPr lang="en-US" altLang="zh-CN" sz="1800" b="0" dirty="0">
                <a:solidFill>
                  <a:srgbClr val="000000"/>
                </a:solidFill>
                <a:latin typeface="+mn-ea"/>
                <a:ea typeface="+mn-ea"/>
              </a:rPr>
              <a:t>Ws</a:t>
            </a:r>
            <a:r>
              <a:rPr lang="zh-CN" altLang="en-US" sz="1800" b="0" dirty="0">
                <a:solidFill>
                  <a:srgbClr val="000000"/>
                </a:solidFill>
                <a:latin typeface="+mn-ea"/>
                <a:ea typeface="+mn-ea"/>
              </a:rPr>
              <a:t>时，则此二端元件称为理想电压源，又称恒压源。</a:t>
            </a:r>
            <a:endParaRPr lang="zh-CN" altLang="zh-CN" sz="1800" b="0" dirty="0">
              <a:solidFill>
                <a:srgbClr val="000000"/>
              </a:solidFill>
              <a:latin typeface="+mn-ea"/>
              <a:ea typeface="+mn-ea"/>
            </a:endParaRPr>
          </a:p>
        </p:txBody>
      </p:sp>
    </p:spTree>
    <p:custDataLst>
      <p:tags r:id="rId1"/>
    </p:custDataLst>
    <p:extLst>
      <p:ext uri="{BB962C8B-B14F-4D97-AF65-F5344CB8AC3E}">
        <p14:creationId xmlns:p14="http://schemas.microsoft.com/office/powerpoint/2010/main" val="165697962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1"/>
                <a:ext cx="8158433" cy="2321171"/>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1800" b="0" dirty="0">
                    <a:solidFill>
                      <a:srgbClr val="000000"/>
                    </a:solidFill>
                    <a:latin typeface="+mn-ea"/>
                    <a:ea typeface="+mn-ea"/>
                  </a:rPr>
                  <a:t>2.</a:t>
                </a:r>
                <a:r>
                  <a:rPr lang="zh-CN" altLang="en-US" sz="1800" b="0" dirty="0">
                    <a:solidFill>
                      <a:srgbClr val="000000"/>
                    </a:solidFill>
                    <a:latin typeface="+mn-ea"/>
                    <a:ea typeface="+mn-ea"/>
                  </a:rPr>
                  <a:t>特点</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恒压源的端电压</a:t>
                </a:r>
                <a14:m>
                  <m:oMath xmlns:m="http://schemas.openxmlformats.org/officeDocument/2006/math">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𝑢</m:t>
                        </m:r>
                      </m:e>
                      <m:sub>
                        <m:r>
                          <a:rPr lang="en-US" altLang="zh-CN" sz="1800" i="1">
                            <a:solidFill>
                              <a:srgbClr val="000000"/>
                            </a:solidFill>
                            <a:latin typeface="Cambria Math" panose="02040503050406030204" pitchFamily="18" charset="0"/>
                            <a:ea typeface="+mn-ea"/>
                          </a:rPr>
                          <m:t>𝑠</m:t>
                        </m:r>
                      </m:sub>
                    </m:sSub>
                  </m:oMath>
                </a14:m>
                <a:r>
                  <a:rPr lang="zh-CN" altLang="en-US" sz="1800" b="0" dirty="0">
                    <a:solidFill>
                      <a:srgbClr val="000000"/>
                    </a:solidFill>
                    <a:latin typeface="+mn-ea"/>
                    <a:ea typeface="+mn-ea"/>
                  </a:rPr>
                  <a:t>为定值（例如</a:t>
                </a:r>
                <a:r>
                  <a:rPr lang="en-US" altLang="zh-CN" sz="1800" b="0" dirty="0">
                    <a:solidFill>
                      <a:srgbClr val="000000"/>
                    </a:solidFill>
                    <a:latin typeface="+mn-ea"/>
                    <a:ea typeface="+mn-ea"/>
                  </a:rPr>
                  <a:t>E</a:t>
                </a:r>
                <a:r>
                  <a:rPr lang="zh-CN" altLang="en-US" sz="1800" b="0" dirty="0">
                    <a:solidFill>
                      <a:srgbClr val="000000"/>
                    </a:solidFill>
                    <a:latin typeface="+mn-ea"/>
                    <a:ea typeface="+mn-ea"/>
                  </a:rPr>
                  <a:t>）或一定的时间函数，与流过它的电流</a:t>
                </a:r>
                <a:r>
                  <a:rPr lang="en-US" altLang="zh-CN" sz="1800" b="0" dirty="0">
                    <a:solidFill>
                      <a:srgbClr val="000000"/>
                    </a:solidFill>
                    <a:latin typeface="+mn-ea"/>
                    <a:ea typeface="+mn-ea"/>
                  </a:rPr>
                  <a:t>i</a:t>
                </a:r>
                <a:r>
                  <a:rPr lang="zh-CN" altLang="en-US" sz="1800" b="0" dirty="0">
                    <a:solidFill>
                      <a:srgbClr val="000000"/>
                    </a:solidFill>
                    <a:latin typeface="+mn-ea"/>
                    <a:ea typeface="+mn-ea"/>
                  </a:rPr>
                  <a:t>无关；流过它的电流</a:t>
                </a:r>
                <a:r>
                  <a:rPr lang="en-US" altLang="zh-CN" sz="1800" b="0" dirty="0">
                    <a:solidFill>
                      <a:srgbClr val="000000"/>
                    </a:solidFill>
                    <a:latin typeface="+mn-ea"/>
                    <a:ea typeface="+mn-ea"/>
                  </a:rPr>
                  <a:t>i</a:t>
                </a:r>
                <a:r>
                  <a:rPr lang="zh-CN" altLang="en-US" sz="1800" b="0" dirty="0">
                    <a:solidFill>
                      <a:srgbClr val="000000"/>
                    </a:solidFill>
                    <a:latin typeface="+mn-ea"/>
                    <a:ea typeface="+mn-ea"/>
                  </a:rPr>
                  <a:t>不是由恒压源本身决定的，主要由与之连接的外电路决定，即随外电路的改变而改变；若恒压源的电压值等于零（</a:t>
                </a:r>
                <a14:m>
                  <m:oMath xmlns:m="http://schemas.openxmlformats.org/officeDocument/2006/math">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𝑢</m:t>
                        </m:r>
                      </m:e>
                      <m:sub>
                        <m:r>
                          <a:rPr lang="en-US" altLang="zh-CN" sz="1800" i="1">
                            <a:solidFill>
                              <a:srgbClr val="000000"/>
                            </a:solidFill>
                            <a:latin typeface="Cambria Math" panose="02040503050406030204" pitchFamily="18" charset="0"/>
                            <a:ea typeface="+mn-ea"/>
                          </a:rPr>
                          <m:t>𝑠</m:t>
                        </m:r>
                      </m:sub>
                    </m:sSub>
                  </m:oMath>
                </a14:m>
                <a:r>
                  <a:rPr lang="en-US" altLang="zh-CN" sz="1800" b="0" dirty="0">
                    <a:solidFill>
                      <a:srgbClr val="000000"/>
                    </a:solidFill>
                    <a:latin typeface="+mn-ea"/>
                    <a:ea typeface="+mn-ea"/>
                  </a:rPr>
                  <a:t>=0</a:t>
                </a:r>
                <a:r>
                  <a:rPr lang="zh-CN" altLang="en-US" sz="1800" b="0" dirty="0">
                    <a:solidFill>
                      <a:srgbClr val="000000"/>
                    </a:solidFill>
                    <a:latin typeface="+mn-ea"/>
                    <a:ea typeface="+mn-ea"/>
                  </a:rPr>
                  <a:t>），则该恒压源实际上就是短路，其伏安特性与</a:t>
                </a:r>
                <a:r>
                  <a:rPr lang="en-US" altLang="zh-CN" sz="1800" b="0" dirty="0">
                    <a:solidFill>
                      <a:srgbClr val="000000"/>
                    </a:solidFill>
                    <a:latin typeface="+mn-ea"/>
                    <a:ea typeface="+mn-ea"/>
                  </a:rPr>
                  <a:t>/</a:t>
                </a:r>
                <a:r>
                  <a:rPr lang="zh-CN" altLang="en-US" sz="1800" b="0" dirty="0">
                    <a:solidFill>
                      <a:srgbClr val="000000"/>
                    </a:solidFill>
                    <a:latin typeface="+mn-ea"/>
                    <a:ea typeface="+mn-ea"/>
                  </a:rPr>
                  <a:t>轴重合。不管流过它的电流为何值，其端电压恒为零。</a:t>
                </a:r>
                <a:endParaRPr lang="en-US"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1"/>
                <a:ext cx="8158433" cy="2321171"/>
              </a:xfrm>
              <a:prstGeom prst="rect">
                <a:avLst/>
              </a:prstGeom>
              <a:blipFill>
                <a:blip r:embed="rId4"/>
                <a:stretch>
                  <a:fillRect l="-897" r="-897" b="-498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03182992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1"/>
                <a:ext cx="8380413" cy="3935438"/>
              </a:xfrm>
              <a:prstGeom prst="rect">
                <a:avLst/>
              </a:prstGeom>
            </p:spPr>
            <p:txBody>
              <a:bodyPr vert="horz" lIns="68580" tIns="34290" rIns="68580" bIns="34290" rtlCol="0" anchor="b">
                <a:normAutofit fontScale="55000" lnSpcReduction="20000"/>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4350" b="0" dirty="0">
                    <a:solidFill>
                      <a:srgbClr val="000000"/>
                    </a:solidFill>
                  </a:rPr>
                  <a:t>（二）理想电流源</a:t>
                </a:r>
                <a:endParaRPr lang="en-US" altLang="zh-CN" sz="4350" b="0" dirty="0">
                  <a:solidFill>
                    <a:srgbClr val="000000"/>
                  </a:solidFill>
                </a:endParaRPr>
              </a:p>
              <a:p>
                <a:pPr fontAlgn="ctr">
                  <a:lnSpc>
                    <a:spcPts val="2700"/>
                  </a:lnSpc>
                </a:pPr>
                <a:endParaRPr lang="en-US" altLang="zh-CN" sz="1800" b="0" dirty="0">
                  <a:solidFill>
                    <a:srgbClr val="000000"/>
                  </a:solidFill>
                </a:endParaRPr>
              </a:p>
              <a:p>
                <a:pPr fontAlgn="ctr">
                  <a:lnSpc>
                    <a:spcPts val="2700"/>
                  </a:lnSpc>
                </a:pPr>
                <a:r>
                  <a:rPr lang="en-US" altLang="zh-CN" sz="3300" b="0" dirty="0">
                    <a:solidFill>
                      <a:srgbClr val="000000"/>
                    </a:solidFill>
                    <a:latin typeface="+mn-ea"/>
                    <a:ea typeface="+mn-ea"/>
                  </a:rPr>
                  <a:t>1.</a:t>
                </a:r>
                <a:r>
                  <a:rPr lang="zh-CN" altLang="en-US" sz="3300" b="0" dirty="0">
                    <a:solidFill>
                      <a:srgbClr val="000000"/>
                    </a:solidFill>
                    <a:latin typeface="+mn-ea"/>
                    <a:ea typeface="+mn-ea"/>
                  </a:rPr>
                  <a:t>定义</a:t>
                </a:r>
                <a:endParaRPr lang="en-US" altLang="zh-CN" sz="3300" b="0" dirty="0">
                  <a:solidFill>
                    <a:srgbClr val="000000"/>
                  </a:solidFill>
                  <a:latin typeface="+mn-ea"/>
                  <a:ea typeface="+mn-ea"/>
                </a:endParaRPr>
              </a:p>
              <a:p>
                <a:pPr fontAlgn="ctr">
                  <a:lnSpc>
                    <a:spcPts val="2700"/>
                  </a:lnSpc>
                </a:pPr>
                <a:r>
                  <a:rPr lang="zh-CN" altLang="en-US" sz="3300" b="0" dirty="0">
                    <a:solidFill>
                      <a:srgbClr val="000000"/>
                    </a:solidFill>
                    <a:latin typeface="+mn-ea"/>
                    <a:ea typeface="+mn-ea"/>
                  </a:rPr>
                  <a:t>如果一个二端元件，接到任一电路后，该元件流入电路的电流均能保持其规定的值</a:t>
                </a:r>
                <a14:m>
                  <m:oMath xmlns:m="http://schemas.openxmlformats.org/officeDocument/2006/math">
                    <m:sSub>
                      <m:sSubPr>
                        <m:ctrlPr>
                          <a:rPr lang="zh-CN" altLang="zh-CN" sz="3825" i="1">
                            <a:solidFill>
                              <a:srgbClr val="000000"/>
                            </a:solidFill>
                            <a:latin typeface="Cambria Math" panose="02040503050406030204" pitchFamily="18" charset="0"/>
                          </a:rPr>
                        </m:ctrlPr>
                      </m:sSubPr>
                      <m:e>
                        <m:r>
                          <a:rPr lang="en-US" altLang="zh-CN" sz="3825" i="1">
                            <a:solidFill>
                              <a:srgbClr val="000000"/>
                            </a:solidFill>
                            <a:latin typeface="Cambria Math" panose="02040503050406030204" pitchFamily="18" charset="0"/>
                          </a:rPr>
                          <m:t>𝑖</m:t>
                        </m:r>
                      </m:e>
                      <m:sub>
                        <m:r>
                          <a:rPr lang="en-US" altLang="zh-CN" sz="3825" i="1">
                            <a:solidFill>
                              <a:srgbClr val="000000"/>
                            </a:solidFill>
                            <a:latin typeface="Cambria Math" panose="02040503050406030204" pitchFamily="18" charset="0"/>
                          </a:rPr>
                          <m:t>𝑠</m:t>
                        </m:r>
                      </m:sub>
                    </m:sSub>
                  </m:oMath>
                </a14:m>
                <a:r>
                  <a:rPr lang="zh-CN" altLang="en-US" sz="3300" b="0" dirty="0">
                    <a:solidFill>
                      <a:srgbClr val="000000"/>
                    </a:solidFill>
                    <a:latin typeface="+mn-ea"/>
                    <a:ea typeface="+mn-ea"/>
                  </a:rPr>
                  <a:t>时，则此二端元件称为理想电流源，又称恒流源。</a:t>
                </a:r>
                <a:endParaRPr lang="en-US" altLang="zh-CN" sz="3300" b="0" dirty="0">
                  <a:solidFill>
                    <a:srgbClr val="000000"/>
                  </a:solidFill>
                  <a:latin typeface="+mn-ea"/>
                  <a:ea typeface="+mn-ea"/>
                </a:endParaRPr>
              </a:p>
              <a:p>
                <a:pPr fontAlgn="ctr">
                  <a:lnSpc>
                    <a:spcPts val="2700"/>
                  </a:lnSpc>
                </a:pPr>
                <a:endParaRPr lang="en-US" altLang="zh-CN" sz="3300" b="0" dirty="0">
                  <a:solidFill>
                    <a:srgbClr val="000000"/>
                  </a:solidFill>
                  <a:latin typeface="+mn-ea"/>
                  <a:ea typeface="+mn-ea"/>
                </a:endParaRPr>
              </a:p>
              <a:p>
                <a:pPr fontAlgn="ctr">
                  <a:lnSpc>
                    <a:spcPts val="2700"/>
                  </a:lnSpc>
                </a:pPr>
                <a:r>
                  <a:rPr lang="en-US" altLang="zh-CN" sz="3300" b="0" dirty="0">
                    <a:solidFill>
                      <a:srgbClr val="000000"/>
                    </a:solidFill>
                    <a:latin typeface="+mn-ea"/>
                    <a:ea typeface="+mn-ea"/>
                  </a:rPr>
                  <a:t>2.</a:t>
                </a:r>
                <a:r>
                  <a:rPr lang="zh-CN" altLang="en-US" sz="3300" b="0" dirty="0">
                    <a:solidFill>
                      <a:srgbClr val="000000"/>
                    </a:solidFill>
                    <a:latin typeface="+mn-ea"/>
                    <a:ea typeface="+mn-ea"/>
                  </a:rPr>
                  <a:t>特点</a:t>
                </a:r>
                <a:endParaRPr lang="en-US" altLang="zh-CN" sz="3300" b="0" dirty="0">
                  <a:solidFill>
                    <a:srgbClr val="000000"/>
                  </a:solidFill>
                  <a:latin typeface="+mn-ea"/>
                  <a:ea typeface="+mn-ea"/>
                </a:endParaRPr>
              </a:p>
              <a:p>
                <a:pPr fontAlgn="ctr">
                  <a:lnSpc>
                    <a:spcPts val="2700"/>
                  </a:lnSpc>
                </a:pPr>
                <a:r>
                  <a:rPr lang="zh-CN" altLang="en-US" sz="3300" b="0" dirty="0">
                    <a:solidFill>
                      <a:srgbClr val="000000"/>
                    </a:solidFill>
                    <a:latin typeface="+mn-ea"/>
                    <a:ea typeface="+mn-ea"/>
                  </a:rPr>
                  <a:t>恒流源的电流为</a:t>
                </a:r>
                <a14:m>
                  <m:oMath xmlns:m="http://schemas.openxmlformats.org/officeDocument/2006/math">
                    <m:sSub>
                      <m:sSubPr>
                        <m:ctrlPr>
                          <a:rPr lang="zh-CN" altLang="zh-CN" sz="3300" i="1">
                            <a:solidFill>
                              <a:srgbClr val="000000"/>
                            </a:solidFill>
                            <a:latin typeface="Cambria Math" panose="02040503050406030204" pitchFamily="18" charset="0"/>
                            <a:ea typeface="+mn-ea"/>
                          </a:rPr>
                        </m:ctrlPr>
                      </m:sSubPr>
                      <m:e>
                        <m:r>
                          <a:rPr lang="en-US" altLang="zh-CN" sz="3300" i="1">
                            <a:solidFill>
                              <a:srgbClr val="000000"/>
                            </a:solidFill>
                            <a:latin typeface="Cambria Math" panose="02040503050406030204" pitchFamily="18" charset="0"/>
                            <a:ea typeface="+mn-ea"/>
                          </a:rPr>
                          <m:t>𝑖</m:t>
                        </m:r>
                      </m:e>
                      <m:sub>
                        <m:r>
                          <a:rPr lang="en-US" altLang="zh-CN" sz="3300" i="1">
                            <a:solidFill>
                              <a:srgbClr val="000000"/>
                            </a:solidFill>
                            <a:latin typeface="Cambria Math" panose="02040503050406030204" pitchFamily="18" charset="0"/>
                            <a:ea typeface="+mn-ea"/>
                          </a:rPr>
                          <m:t>𝑠</m:t>
                        </m:r>
                      </m:sub>
                    </m:sSub>
                  </m:oMath>
                </a14:m>
                <a:r>
                  <a:rPr lang="zh-CN" altLang="en-US" sz="3300" b="0" dirty="0">
                    <a:solidFill>
                      <a:srgbClr val="000000"/>
                    </a:solidFill>
                    <a:latin typeface="+mn-ea"/>
                    <a:ea typeface="+mn-ea"/>
                  </a:rPr>
                  <a:t>定值或一定的时间函数，与其端电压</a:t>
                </a:r>
                <a:r>
                  <a:rPr lang="en-US" altLang="zh-CN" sz="3300" b="0" dirty="0">
                    <a:solidFill>
                      <a:srgbClr val="000000"/>
                    </a:solidFill>
                    <a:latin typeface="+mn-ea"/>
                    <a:ea typeface="+mn-ea"/>
                  </a:rPr>
                  <a:t>u</a:t>
                </a:r>
                <a:r>
                  <a:rPr lang="zh-CN" altLang="en-US" sz="3300" b="0" dirty="0">
                    <a:solidFill>
                      <a:srgbClr val="000000"/>
                    </a:solidFill>
                    <a:latin typeface="+mn-ea"/>
                    <a:ea typeface="+mn-ea"/>
                  </a:rPr>
                  <a:t>无关；其端电压</a:t>
                </a:r>
                <a:r>
                  <a:rPr lang="en-US" altLang="zh-CN" sz="3300" b="0" dirty="0">
                    <a:solidFill>
                      <a:srgbClr val="000000"/>
                    </a:solidFill>
                    <a:latin typeface="+mn-ea"/>
                    <a:ea typeface="+mn-ea"/>
                  </a:rPr>
                  <a:t>u</a:t>
                </a:r>
                <a:r>
                  <a:rPr lang="zh-CN" altLang="en-US" sz="3300" b="0" dirty="0">
                    <a:solidFill>
                      <a:srgbClr val="000000"/>
                    </a:solidFill>
                    <a:latin typeface="+mn-ea"/>
                    <a:ea typeface="+mn-ea"/>
                  </a:rPr>
                  <a:t>不是由恒流源本身决定，主要由与之连接的外电路决定的，即随外电路的改变而改变；若恒流源的电流恒等于零（</a:t>
                </a:r>
                <a14:m>
                  <m:oMath xmlns:m="http://schemas.openxmlformats.org/officeDocument/2006/math">
                    <m:sSub>
                      <m:sSubPr>
                        <m:ctrlPr>
                          <a:rPr lang="zh-CN" altLang="zh-CN" sz="3300" i="1">
                            <a:solidFill>
                              <a:srgbClr val="000000"/>
                            </a:solidFill>
                            <a:latin typeface="Cambria Math" panose="02040503050406030204" pitchFamily="18" charset="0"/>
                            <a:ea typeface="+mn-ea"/>
                          </a:rPr>
                        </m:ctrlPr>
                      </m:sSubPr>
                      <m:e>
                        <m:r>
                          <a:rPr lang="en-US" altLang="zh-CN" sz="3300" i="1">
                            <a:solidFill>
                              <a:srgbClr val="000000"/>
                            </a:solidFill>
                            <a:latin typeface="Cambria Math" panose="02040503050406030204" pitchFamily="18" charset="0"/>
                            <a:ea typeface="+mn-ea"/>
                          </a:rPr>
                          <m:t>𝑖</m:t>
                        </m:r>
                      </m:e>
                      <m:sub>
                        <m:r>
                          <a:rPr lang="en-US" altLang="zh-CN" sz="3300" i="1">
                            <a:solidFill>
                              <a:srgbClr val="000000"/>
                            </a:solidFill>
                            <a:latin typeface="Cambria Math" panose="02040503050406030204" pitchFamily="18" charset="0"/>
                            <a:ea typeface="+mn-ea"/>
                          </a:rPr>
                          <m:t>𝑠</m:t>
                        </m:r>
                      </m:sub>
                    </m:sSub>
                  </m:oMath>
                </a14:m>
                <a:r>
                  <a:rPr lang="en-US" altLang="zh-CN" sz="3300" b="0" dirty="0">
                    <a:solidFill>
                      <a:srgbClr val="000000"/>
                    </a:solidFill>
                    <a:latin typeface="+mn-ea"/>
                    <a:ea typeface="+mn-ea"/>
                  </a:rPr>
                  <a:t>=0</a:t>
                </a:r>
                <a:r>
                  <a:rPr lang="zh-CN" altLang="en-US" sz="3300" b="0" dirty="0">
                    <a:solidFill>
                      <a:srgbClr val="000000"/>
                    </a:solidFill>
                    <a:latin typeface="+mn-ea"/>
                    <a:ea typeface="+mn-ea"/>
                  </a:rPr>
                  <a:t>），则恒流源就是开路，其伏安特性与</a:t>
                </a:r>
                <a:r>
                  <a:rPr lang="en-US" altLang="zh-CN" sz="3300" b="0" dirty="0">
                    <a:solidFill>
                      <a:srgbClr val="000000"/>
                    </a:solidFill>
                    <a:latin typeface="+mn-ea"/>
                    <a:ea typeface="+mn-ea"/>
                  </a:rPr>
                  <a:t>u</a:t>
                </a:r>
                <a:r>
                  <a:rPr lang="zh-CN" altLang="en-US" sz="3300" b="0" dirty="0">
                    <a:solidFill>
                      <a:srgbClr val="000000"/>
                    </a:solidFill>
                    <a:latin typeface="+mn-ea"/>
                    <a:ea typeface="+mn-ea"/>
                  </a:rPr>
                  <a:t>轴重合。不管它的端电压为何值，其电流恒为零。</a:t>
                </a:r>
                <a:endParaRPr lang="en-US" altLang="zh-CN" sz="33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1"/>
                <a:ext cx="8380413" cy="3935438"/>
              </a:xfrm>
              <a:prstGeom prst="rect">
                <a:avLst/>
              </a:prstGeom>
              <a:blipFill>
                <a:blip r:embed="rId4"/>
                <a:stretch>
                  <a:fillRect l="-1382" r="-873" b="-2786"/>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604479663"/>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217986"/>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（三）实际电源模型</a:t>
                </a:r>
                <a:endParaRPr lang="en-US" altLang="zh-CN" sz="2400" b="0" dirty="0">
                  <a:solidFill>
                    <a:srgbClr val="000000"/>
                  </a:solidFill>
                </a:endParaRPr>
              </a:p>
              <a:p>
                <a:pPr fontAlgn="ctr">
                  <a:lnSpc>
                    <a:spcPts val="2700"/>
                  </a:lnSpc>
                </a:pPr>
                <a:endParaRPr lang="en-US" altLang="zh-CN" sz="1800" b="0" dirty="0">
                  <a:solidFill>
                    <a:srgbClr val="000000"/>
                  </a:solidFill>
                </a:endParaRPr>
              </a:p>
              <a:p>
                <a:pPr fontAlgn="ctr">
                  <a:lnSpc>
                    <a:spcPts val="2700"/>
                  </a:lnSpc>
                </a:pPr>
                <a:r>
                  <a:rPr lang="zh-CN" altLang="en-US" sz="1800" b="0" dirty="0">
                    <a:solidFill>
                      <a:srgbClr val="000000"/>
                    </a:solidFill>
                    <a:latin typeface="+mn-ea"/>
                    <a:ea typeface="+mn-ea"/>
                  </a:rPr>
                  <a:t>实际电源都是有内阻的，一个实际电源可用两种电路模型来表示：一种称电压源模型（简称电压源），另一种称电流源模型（简称电流源）。</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en-US" altLang="zh-CN" sz="1800" b="0" dirty="0">
                    <a:solidFill>
                      <a:srgbClr val="000000"/>
                    </a:solidFill>
                    <a:latin typeface="+mn-ea"/>
                    <a:ea typeface="+mn-ea"/>
                  </a:rPr>
                  <a:t>1.</a:t>
                </a:r>
                <a:r>
                  <a:rPr lang="zh-CN" altLang="en-US" sz="1800" b="0" dirty="0">
                    <a:solidFill>
                      <a:srgbClr val="000000"/>
                    </a:solidFill>
                    <a:latin typeface="+mn-ea"/>
                    <a:ea typeface="+mn-ea"/>
                  </a:rPr>
                  <a:t>电压源</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个实际电源可用一个恒压源</a:t>
                </a:r>
                <a:r>
                  <a:rPr lang="en-US" altLang="zh-CN" sz="1800" b="0" dirty="0">
                    <a:solidFill>
                      <a:srgbClr val="000000"/>
                    </a:solidFill>
                    <a:latin typeface="+mn-ea"/>
                    <a:ea typeface="+mn-ea"/>
                  </a:rPr>
                  <a:t>Us</a:t>
                </a:r>
                <a:r>
                  <a:rPr lang="zh-CN" altLang="en-US" sz="1800" b="0" dirty="0">
                    <a:solidFill>
                      <a:srgbClr val="000000"/>
                    </a:solidFill>
                    <a:latin typeface="+mn-ea"/>
                    <a:ea typeface="+mn-ea"/>
                  </a:rPr>
                  <a:t>与一个内阻</a:t>
                </a:r>
                <a:r>
                  <a:rPr lang="en-US" altLang="zh-CN" sz="1800" b="0" dirty="0">
                    <a:solidFill>
                      <a:srgbClr val="000000"/>
                    </a:solidFill>
                    <a:latin typeface="+mn-ea"/>
                    <a:ea typeface="+mn-ea"/>
                  </a:rPr>
                  <a:t>R0</a:t>
                </a:r>
                <a:r>
                  <a:rPr lang="zh-CN" altLang="en-US" sz="1800" b="0" dirty="0">
                    <a:solidFill>
                      <a:srgbClr val="000000"/>
                    </a:solidFill>
                    <a:latin typeface="+mn-ea"/>
                    <a:ea typeface="+mn-ea"/>
                  </a:rPr>
                  <a:t>串联的电路模型表示，该电路模型称为电压源模型（简称电压源）。</a:t>
                </a: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r>
                        <a:rPr lang="en-US" altLang="zh-CN" sz="2400" b="0" i="1">
                          <a:solidFill>
                            <a:srgbClr val="000000"/>
                          </a:solidFill>
                          <a:latin typeface="Cambria Math" panose="02040503050406030204" pitchFamily="18" charset="0"/>
                        </a:rPr>
                        <m:t>𝑈</m:t>
                      </m:r>
                      <m:r>
                        <a:rPr lang="en-US" altLang="zh-CN" sz="2400" b="0" i="1">
                          <a:solidFill>
                            <a:srgbClr val="000000"/>
                          </a:solidFill>
                          <a:latin typeface="Cambria Math" panose="02040503050406030204" pitchFamily="18" charset="0"/>
                        </a:rPr>
                        <m:t>=</m:t>
                      </m:r>
                      <m:sSub>
                        <m:sSubPr>
                          <m:ctrlPr>
                            <a:rPr lang="zh-CN" altLang="zh-CN" sz="2400" b="0" i="1">
                              <a:solidFill>
                                <a:srgbClr val="000000"/>
                              </a:solidFill>
                              <a:latin typeface="Cambria Math" panose="02040503050406030204" pitchFamily="18" charset="0"/>
                            </a:rPr>
                          </m:ctrlPr>
                        </m:sSubPr>
                        <m:e>
                          <m:r>
                            <a:rPr lang="en-US" altLang="zh-CN" sz="2400" b="0" i="1">
                              <a:solidFill>
                                <a:srgbClr val="000000"/>
                              </a:solidFill>
                              <a:latin typeface="Cambria Math" panose="02040503050406030204" pitchFamily="18" charset="0"/>
                            </a:rPr>
                            <m:t>𝑈</m:t>
                          </m:r>
                        </m:e>
                        <m:sub>
                          <m:r>
                            <a:rPr lang="en-US" altLang="zh-CN" sz="2400" b="0" i="1">
                              <a:solidFill>
                                <a:srgbClr val="000000"/>
                              </a:solidFill>
                              <a:latin typeface="Cambria Math" panose="02040503050406030204" pitchFamily="18" charset="0"/>
                            </a:rPr>
                            <m:t>𝑠</m:t>
                          </m:r>
                        </m:sub>
                      </m:sSub>
                      <m:r>
                        <a:rPr lang="zh-CN" altLang="en-US" sz="2400" b="0" i="1">
                          <a:solidFill>
                            <a:srgbClr val="000000"/>
                          </a:solidFill>
                          <a:latin typeface="Cambria Math" panose="02040503050406030204" pitchFamily="18" charset="0"/>
                        </a:rPr>
                        <m:t>−</m:t>
                      </m:r>
                      <m:r>
                        <a:rPr lang="en-US" altLang="zh-CN" sz="2400" b="0" i="1">
                          <a:solidFill>
                            <a:srgbClr val="000000"/>
                          </a:solidFill>
                          <a:latin typeface="Cambria Math" panose="02040503050406030204" pitchFamily="18" charset="0"/>
                        </a:rPr>
                        <m:t>𝐼</m:t>
                      </m:r>
                      <m:sSub>
                        <m:sSubPr>
                          <m:ctrlPr>
                            <a:rPr lang="zh-CN" altLang="zh-CN" sz="2400" b="0" i="1">
                              <a:solidFill>
                                <a:srgbClr val="000000"/>
                              </a:solidFill>
                              <a:latin typeface="Cambria Math" panose="02040503050406030204" pitchFamily="18" charset="0"/>
                            </a:rPr>
                          </m:ctrlPr>
                        </m:sSubPr>
                        <m:e>
                          <m:r>
                            <a:rPr lang="en-US" altLang="zh-CN" sz="2400" b="0" i="1">
                              <a:solidFill>
                                <a:srgbClr val="000000"/>
                              </a:solidFill>
                              <a:latin typeface="Cambria Math" panose="02040503050406030204" pitchFamily="18" charset="0"/>
                            </a:rPr>
                            <m:t>𝑅</m:t>
                          </m:r>
                        </m:e>
                        <m:sub>
                          <m:r>
                            <a:rPr lang="en-US" altLang="zh-CN" sz="2400" b="0" i="1">
                              <a:solidFill>
                                <a:srgbClr val="000000"/>
                              </a:solidFill>
                              <a:latin typeface="Cambria Math" panose="02040503050406030204" pitchFamily="18" charset="0"/>
                            </a:rPr>
                            <m:t>0</m:t>
                          </m:r>
                        </m:sub>
                      </m:sSub>
                    </m:oMath>
                  </m:oMathPara>
                </a14:m>
                <a:endParaRPr lang="en-US" altLang="zh-CN" sz="1650" b="0" i="1"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2"/>
                <a:ext cx="8158433" cy="3217986"/>
              </a:xfrm>
              <a:prstGeom prst="rect">
                <a:avLst/>
              </a:prstGeom>
              <a:blipFill>
                <a:blip r:embed="rId4"/>
                <a:stretch>
                  <a:fillRect l="-1420" t="-379" r="-972" b="-947"/>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F14AC963-BDC3-461D-AE7A-344A459CCB7D}"/>
              </a:ext>
            </a:extLst>
          </p:cNvPr>
          <p:cNvPicPr>
            <a:picLocks noChangeAspect="1"/>
          </p:cNvPicPr>
          <p:nvPr/>
        </p:nvPicPr>
        <p:blipFill>
          <a:blip r:embed="rId5"/>
          <a:stretch>
            <a:fillRect/>
          </a:stretch>
        </p:blipFill>
        <p:spPr>
          <a:xfrm>
            <a:off x="3007728" y="4389120"/>
            <a:ext cx="3128545" cy="1310933"/>
          </a:xfrm>
          <a:prstGeom prst="rect">
            <a:avLst/>
          </a:prstGeom>
        </p:spPr>
      </p:pic>
    </p:spTree>
    <p:custDataLst>
      <p:tags r:id="rId1"/>
    </p:custDataLst>
    <p:extLst>
      <p:ext uri="{BB962C8B-B14F-4D97-AF65-F5344CB8AC3E}">
        <p14:creationId xmlns:p14="http://schemas.microsoft.com/office/powerpoint/2010/main" val="68643054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1"/>
                <a:ext cx="8433167" cy="1688125"/>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1800" b="0" dirty="0">
                    <a:solidFill>
                      <a:srgbClr val="000000"/>
                    </a:solidFill>
                    <a:latin typeface="+mn-ea"/>
                    <a:ea typeface="+mn-ea"/>
                  </a:rPr>
                  <a:t>2.</a:t>
                </a:r>
                <a:r>
                  <a:rPr lang="zh-CN" altLang="en-US" sz="1800" b="0" dirty="0">
                    <a:solidFill>
                      <a:srgbClr val="000000"/>
                    </a:solidFill>
                    <a:latin typeface="+mn-ea"/>
                    <a:ea typeface="+mn-ea"/>
                  </a:rPr>
                  <a:t>电流源</a:t>
                </a: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一个实际电源还可以用一个恒流源</a:t>
                </a:r>
                <a:r>
                  <a:rPr lang="en-US" altLang="zh-CN" sz="1800" b="0" dirty="0">
                    <a:solidFill>
                      <a:srgbClr val="000000"/>
                    </a:solidFill>
                    <a:latin typeface="+mn-ea"/>
                    <a:ea typeface="+mn-ea"/>
                  </a:rPr>
                  <a:t>Is</a:t>
                </a:r>
                <a:r>
                  <a:rPr lang="zh-CN" altLang="en-US" sz="1800" b="0" dirty="0">
                    <a:solidFill>
                      <a:srgbClr val="000000"/>
                    </a:solidFill>
                    <a:latin typeface="+mn-ea"/>
                    <a:ea typeface="+mn-ea"/>
                  </a:rPr>
                  <a:t>与内导</a:t>
                </a:r>
                <a:r>
                  <a:rPr lang="en-US" altLang="zh-CN" sz="1800" b="0" dirty="0">
                    <a:solidFill>
                      <a:srgbClr val="000000"/>
                    </a:solidFill>
                    <a:latin typeface="+mn-ea"/>
                    <a:ea typeface="+mn-ea"/>
                  </a:rPr>
                  <a:t>G0</a:t>
                </a:r>
                <a:r>
                  <a:rPr lang="zh-CN" altLang="en-US" sz="1800" b="0" dirty="0">
                    <a:solidFill>
                      <a:srgbClr val="000000"/>
                    </a:solidFill>
                    <a:latin typeface="+mn-ea"/>
                    <a:ea typeface="+mn-ea"/>
                  </a:rPr>
                  <a:t>（或内阻</a:t>
                </a:r>
                <a:r>
                  <a:rPr lang="en-US" altLang="zh-CN" sz="1800" b="0" dirty="0">
                    <a:solidFill>
                      <a:srgbClr val="000000"/>
                    </a:solidFill>
                    <a:latin typeface="+mn-ea"/>
                    <a:ea typeface="+mn-ea"/>
                  </a:rPr>
                  <a:t>R0</a:t>
                </a:r>
                <a:r>
                  <a:rPr lang="zh-CN" altLang="en-US" sz="1800" b="0" dirty="0">
                    <a:solidFill>
                      <a:srgbClr val="000000"/>
                    </a:solidFill>
                    <a:latin typeface="+mn-ea"/>
                    <a:ea typeface="+mn-ea"/>
                  </a:rPr>
                  <a:t>）并联的电路模型表示。该电路模型称为电流源模型（简称电流源）</a:t>
                </a: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r>
                        <a:rPr lang="en-US" altLang="zh-CN" sz="1800" i="1">
                          <a:solidFill>
                            <a:srgbClr val="000000"/>
                          </a:solidFill>
                          <a:latin typeface="Cambria Math" panose="02040503050406030204" pitchFamily="18" charset="0"/>
                        </a:rPr>
                        <m:t>𝐼</m:t>
                      </m:r>
                      <m:r>
                        <a:rPr lang="en-US" altLang="zh-CN" sz="1800" i="1">
                          <a:solidFill>
                            <a:srgbClr val="000000"/>
                          </a:solidFill>
                          <a:latin typeface="Cambria Math" panose="02040503050406030204" pitchFamily="18" charset="0"/>
                        </a:rPr>
                        <m:t>=</m:t>
                      </m:r>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𝐼</m:t>
                          </m:r>
                        </m:e>
                        <m:sub>
                          <m:r>
                            <a:rPr lang="en-US" altLang="zh-CN" sz="1800" i="1">
                              <a:solidFill>
                                <a:srgbClr val="000000"/>
                              </a:solidFill>
                              <a:latin typeface="Cambria Math" panose="02040503050406030204" pitchFamily="18" charset="0"/>
                            </a:rPr>
                            <m:t>𝑆</m:t>
                          </m:r>
                        </m:sub>
                      </m:sSub>
                      <m:r>
                        <a:rPr lang="zh-CN" altLang="en-US" sz="1800" i="1">
                          <a:solidFill>
                            <a:srgbClr val="000000"/>
                          </a:solidFill>
                          <a:latin typeface="Cambria Math" panose="02040503050406030204" pitchFamily="18" charset="0"/>
                        </a:rPr>
                        <m:t>−</m:t>
                      </m:r>
                      <m:r>
                        <a:rPr lang="en-US" altLang="zh-CN" sz="1800" i="1">
                          <a:solidFill>
                            <a:srgbClr val="000000"/>
                          </a:solidFill>
                          <a:latin typeface="Cambria Math" panose="02040503050406030204" pitchFamily="18" charset="0"/>
                        </a:rPr>
                        <m:t>𝑈</m:t>
                      </m:r>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𝐺</m:t>
                          </m:r>
                        </m:e>
                        <m:sub>
                          <m:r>
                            <a:rPr lang="en-US" altLang="zh-CN" sz="1800" i="1">
                              <a:solidFill>
                                <a:srgbClr val="000000"/>
                              </a:solidFill>
                              <a:latin typeface="Cambria Math" panose="02040503050406030204" pitchFamily="18" charset="0"/>
                            </a:rPr>
                            <m:t>0</m:t>
                          </m:r>
                        </m:sub>
                      </m:sSub>
                    </m:oMath>
                  </m:oMathPara>
                </a14:m>
                <a:endParaRPr lang="en-US"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1"/>
                <a:ext cx="8433167" cy="1688125"/>
              </a:xfrm>
              <a:prstGeom prst="rect">
                <a:avLst/>
              </a:prstGeom>
              <a:blipFill>
                <a:blip r:embed="rId4"/>
                <a:stretch>
                  <a:fillRect l="-868" r="-362" b="-1444"/>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E1BDCA95-A0D8-4D2F-9F39-C1D87C861AAE}"/>
              </a:ext>
            </a:extLst>
          </p:cNvPr>
          <p:cNvPicPr>
            <a:picLocks noChangeAspect="1"/>
          </p:cNvPicPr>
          <p:nvPr/>
        </p:nvPicPr>
        <p:blipFill>
          <a:blip r:embed="rId5"/>
          <a:stretch>
            <a:fillRect/>
          </a:stretch>
        </p:blipFill>
        <p:spPr>
          <a:xfrm>
            <a:off x="2781592" y="3009605"/>
            <a:ext cx="3243191" cy="1268730"/>
          </a:xfrm>
          <a:prstGeom prst="rect">
            <a:avLst/>
          </a:prstGeom>
        </p:spPr>
      </p:pic>
    </p:spTree>
    <p:custDataLst>
      <p:tags r:id="rId1"/>
    </p:custDataLst>
    <p:extLst>
      <p:ext uri="{BB962C8B-B14F-4D97-AF65-F5344CB8AC3E}">
        <p14:creationId xmlns:p14="http://schemas.microsoft.com/office/powerpoint/2010/main" val="77430859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1"/>
            <a:ext cx="8158433" cy="330239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1800" b="0" dirty="0">
                <a:solidFill>
                  <a:srgbClr val="000000"/>
                </a:solidFill>
                <a:latin typeface="+mn-ea"/>
                <a:ea typeface="+mn-ea"/>
              </a:rPr>
              <a:t>3.</a:t>
            </a:r>
            <a:r>
              <a:rPr lang="zh-CN" altLang="en-US" sz="1800" b="0" dirty="0">
                <a:solidFill>
                  <a:srgbClr val="000000"/>
                </a:solidFill>
                <a:latin typeface="+mn-ea"/>
                <a:ea typeface="+mn-ea"/>
              </a:rPr>
              <a:t>等效变换</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电压源和电流源之间，当其外特性相同时，即对外电路等效的前提下，两种模型间可以互换。</a:t>
            </a:r>
            <a:endParaRPr lang="en-US" altLang="zh-CN" sz="1800" b="0" dirty="0">
              <a:solidFill>
                <a:srgbClr val="000000"/>
              </a:solidFill>
              <a:latin typeface="+mn-ea"/>
              <a:ea typeface="+mn-ea"/>
            </a:endParaRPr>
          </a:p>
          <a:p>
            <a:pPr fontAlgn="ctr">
              <a:lnSpc>
                <a:spcPts val="2700"/>
              </a:lnSpc>
            </a:pPr>
            <a:endParaRPr lang="en-US" altLang="zh-CN" sz="1800" b="0" i="1"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互换时，两种模型的极性必须一致。要特别强调的是等效是对外电路而言的，前提是外特性一致，而两种模型本身（即内部）的工作状态并不相同。例如电压源开路时，功耗为零；电流源开路时，功耗全部消耗在内阻上；而电流源短路时，功率为零，电压源短路时功耗全部消耗在内阻上。</a:t>
            </a:r>
            <a:endParaRPr lang="en-US" altLang="zh-CN" sz="1800" b="0" dirty="0">
              <a:solidFill>
                <a:srgbClr val="000000"/>
              </a:solidFill>
              <a:latin typeface="+mn-ea"/>
              <a:ea typeface="+mn-ea"/>
            </a:endParaRPr>
          </a:p>
        </p:txBody>
      </p:sp>
    </p:spTree>
    <p:custDataLst>
      <p:tags r:id="rId1"/>
    </p:custDataLst>
    <p:extLst>
      <p:ext uri="{BB962C8B-B14F-4D97-AF65-F5344CB8AC3E}">
        <p14:creationId xmlns:p14="http://schemas.microsoft.com/office/powerpoint/2010/main" val="3445826063"/>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PageTitle"/>
          <p:cNvSpPr>
            <a:spLocks noGrp="1"/>
          </p:cNvSpPr>
          <p:nvPr>
            <p:ph type="title"/>
            <p:custDataLst>
              <p:tags r:id="rId2"/>
            </p:custDataLst>
          </p:nvPr>
        </p:nvSpPr>
        <p:spPr>
          <a:xfrm>
            <a:off x="492784" y="3166652"/>
            <a:ext cx="8158433" cy="524696"/>
          </a:xfrm>
        </p:spPr>
        <p:txBody>
          <a:bodyPr>
            <a:noAutofit/>
          </a:bodyPr>
          <a:lstStyle/>
          <a:p>
            <a:pPr algn="ctr"/>
            <a:r>
              <a:rPr lang="zh-CN" altLang="en-US" sz="4500" dirty="0"/>
              <a:t>第四节  负载为单一元件的</a:t>
            </a:r>
            <a:br>
              <a:rPr lang="en-US" altLang="zh-CN" sz="4500" dirty="0"/>
            </a:br>
            <a:r>
              <a:rPr lang="zh-CN" altLang="en-US" sz="4500" dirty="0"/>
              <a:t>交流电路</a:t>
            </a:r>
          </a:p>
        </p:txBody>
      </p:sp>
    </p:spTree>
    <p:custDataLst>
      <p:tags r:id="rId1"/>
    </p:custDataLst>
    <p:extLst>
      <p:ext uri="{BB962C8B-B14F-4D97-AF65-F5344CB8AC3E}">
        <p14:creationId xmlns:p14="http://schemas.microsoft.com/office/powerpoint/2010/main" val="427010179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7138" y="2270833"/>
            <a:ext cx="6517213" cy="684609"/>
            <a:chOff x="1382851" y="1884777"/>
            <a:chExt cx="4138612" cy="912812"/>
          </a:xfrm>
        </p:grpSpPr>
        <p:sp>
          <p:nvSpPr>
            <p:cNvPr id="40" name="MH_SubTitle_1"/>
            <p:cNvSpPr/>
            <p:nvPr>
              <p:custDataLst>
                <p:tags r:id="rId3"/>
              </p:custDataLst>
            </p:nvPr>
          </p:nvSpPr>
          <p:spPr>
            <a:xfrm>
              <a:off x="2233751" y="1919702"/>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五、三相交流电路</a:t>
              </a:r>
            </a:p>
          </p:txBody>
        </p:sp>
        <p:sp>
          <p:nvSpPr>
            <p:cNvPr id="41" name="MH_Other_1"/>
            <p:cNvSpPr/>
            <p:nvPr>
              <p:custDataLst>
                <p:tags r:id="rId4"/>
              </p:custDataLst>
            </p:nvPr>
          </p:nvSpPr>
          <p:spPr>
            <a:xfrm>
              <a:off x="1382851" y="1884777"/>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5</a:t>
              </a:r>
              <a:endParaRPr lang="zh-CN" altLang="en-US" sz="3000" dirty="0">
                <a:solidFill>
                  <a:srgbClr val="FFFFFF"/>
                </a:solidFill>
              </a:endParaRPr>
            </a:p>
          </p:txBody>
        </p:sp>
      </p:grpSp>
      <p:sp>
        <p:nvSpPr>
          <p:cNvPr id="3080" name="MH_PageTitle"/>
          <p:cNvSpPr>
            <a:spLocks noGrp="1"/>
          </p:cNvSpPr>
          <p:nvPr>
            <p:ph type="title"/>
            <p:custDataLst>
              <p:tags r:id="rId2"/>
            </p:custDataLst>
          </p:nvPr>
        </p:nvSpPr>
        <p:spPr>
          <a:xfrm>
            <a:off x="1868602" y="1492123"/>
            <a:ext cx="5406796" cy="524696"/>
          </a:xfrm>
        </p:spPr>
        <p:txBody>
          <a:bodyPr>
            <a:normAutofit fontScale="90000"/>
          </a:bodyPr>
          <a:lstStyle/>
          <a:p>
            <a:pPr algn="ctr" eaLnBrk="1" hangingPunct="1"/>
            <a:r>
              <a:rPr lang="zh-CN" altLang="en-US" dirty="0"/>
              <a:t>第三章</a:t>
            </a:r>
            <a:endParaRPr lang="en-US" altLang="zh-CN" dirty="0"/>
          </a:p>
        </p:txBody>
      </p:sp>
    </p:spTree>
    <p:custDataLst>
      <p:tags r:id="rId1"/>
    </p:custDataLst>
    <p:extLst>
      <p:ext uri="{BB962C8B-B14F-4D97-AF65-F5344CB8AC3E}">
        <p14:creationId xmlns:p14="http://schemas.microsoft.com/office/powerpoint/2010/main" val="173987087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xmlns:a14="http://schemas.microsoft.com/office/drawing/2010/main">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2933115"/>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一、单一元件的正弦交流电路</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汽车车身上的前照灯、雾灯等设备只含有电阻负载，而车内的空调、音响等设备既含有电阻负载又含有电容或电感负载。</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（一）纯电阻电路</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在交流电路中只考虑电阻作用的电路称为纯电阻电路。</a:t>
            </a:r>
            <a:endParaRPr lang="zh-CN" altLang="zh-CN" sz="1800" b="0" dirty="0">
              <a:solidFill>
                <a:srgbClr val="000000"/>
              </a:solidFill>
              <a:latin typeface="+mn-ea"/>
              <a:ea typeface="+mn-ea"/>
            </a:endParaRPr>
          </a:p>
        </p:txBody>
      </p:sp>
      <p:pic>
        <p:nvPicPr>
          <p:cNvPr id="2" name="图片 1">
            <a:extLst>
              <a:ext uri="{FF2B5EF4-FFF2-40B4-BE49-F238E27FC236}">
                <a16:creationId xmlns:a16="http://schemas.microsoft.com/office/drawing/2014/main" id="{A36F4015-97CE-4C29-90B5-5846472E4459}"/>
              </a:ext>
            </a:extLst>
          </p:cNvPr>
          <p:cNvPicPr>
            <a:picLocks noChangeAspect="1"/>
          </p:cNvPicPr>
          <p:nvPr/>
        </p:nvPicPr>
        <p:blipFill>
          <a:blip r:embed="rId4"/>
          <a:stretch>
            <a:fillRect/>
          </a:stretch>
        </p:blipFill>
        <p:spPr>
          <a:xfrm>
            <a:off x="2174587" y="3959178"/>
            <a:ext cx="4794826" cy="1384787"/>
          </a:xfrm>
          <a:prstGeom prst="rect">
            <a:avLst/>
          </a:prstGeom>
        </p:spPr>
      </p:pic>
    </p:spTree>
    <p:custDataLst>
      <p:tags r:id="rId1"/>
    </p:custDataLst>
    <p:extLst>
      <p:ext uri="{BB962C8B-B14F-4D97-AF65-F5344CB8AC3E}">
        <p14:creationId xmlns:p14="http://schemas.microsoft.com/office/powerpoint/2010/main" val="291445996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4410221"/>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（二）纯电阻电路的功率</a:t>
                </a:r>
                <a:br>
                  <a:rPr lang="en-US" altLang="zh-CN" sz="2400" b="0" dirty="0">
                    <a:solidFill>
                      <a:srgbClr val="000000"/>
                    </a:solidFill>
                  </a:rPr>
                </a:br>
                <a:br>
                  <a:rPr lang="zh-CN" altLang="zh-CN" sz="2400" b="0" dirty="0">
                    <a:solidFill>
                      <a:srgbClr val="000000"/>
                    </a:solidFill>
                  </a:rPr>
                </a:br>
                <a:r>
                  <a:rPr lang="en-US" altLang="zh-CN" sz="1800" b="0" dirty="0">
                    <a:solidFill>
                      <a:srgbClr val="000000"/>
                    </a:solidFill>
                    <a:latin typeface="+mn-ea"/>
                    <a:ea typeface="+mn-ea"/>
                  </a:rPr>
                  <a:t>1.	</a:t>
                </a:r>
                <a:r>
                  <a:rPr lang="zh-CN" altLang="en-US" sz="1800" b="0" dirty="0">
                    <a:solidFill>
                      <a:srgbClr val="000000"/>
                    </a:solidFill>
                    <a:latin typeface="+mn-ea"/>
                    <a:ea typeface="+mn-ea"/>
                  </a:rPr>
                  <a:t>电压瞬时值和电流瞬时值的乘积称为瞬时功率，用小写字母</a:t>
                </a:r>
                <a:r>
                  <a:rPr lang="en-US" altLang="zh-CN" sz="1800" b="0" dirty="0">
                    <a:solidFill>
                      <a:srgbClr val="000000"/>
                    </a:solidFill>
                    <a:latin typeface="+mn-ea"/>
                    <a:ea typeface="+mn-ea"/>
                  </a:rPr>
                  <a:t>p</a:t>
                </a:r>
                <a:r>
                  <a:rPr lang="zh-CN" altLang="en-US" sz="1800" b="0" dirty="0">
                    <a:solidFill>
                      <a:srgbClr val="000000"/>
                    </a:solidFill>
                    <a:latin typeface="+mn-ea"/>
                    <a:ea typeface="+mn-ea"/>
                  </a:rPr>
                  <a:t>表示，即</a:t>
                </a: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r>
                        <a:rPr lang="en-US" altLang="zh-CN" sz="1800" b="0" i="1">
                          <a:solidFill>
                            <a:srgbClr val="000000"/>
                          </a:solidFill>
                          <a:latin typeface="Cambria Math" panose="02040503050406030204" pitchFamily="18" charset="0"/>
                        </a:rPr>
                        <m:t>𝑝</m:t>
                      </m:r>
                      <m:r>
                        <a:rPr lang="en-US" altLang="zh-CN" sz="1800" b="0" i="1">
                          <a:solidFill>
                            <a:srgbClr val="000000"/>
                          </a:solidFill>
                          <a:latin typeface="Cambria Math" panose="02040503050406030204" pitchFamily="18" charset="0"/>
                        </a:rPr>
                        <m:t>=</m:t>
                      </m:r>
                      <m:sSub>
                        <m:sSubPr>
                          <m:ctrlPr>
                            <a:rPr lang="zh-CN" altLang="zh-CN" sz="1800" b="0" i="1">
                              <a:solidFill>
                                <a:srgbClr val="000000"/>
                              </a:solidFill>
                              <a:latin typeface="Cambria Math" panose="02040503050406030204" pitchFamily="18" charset="0"/>
                            </a:rPr>
                          </m:ctrlPr>
                        </m:sSubPr>
                        <m:e>
                          <m:r>
                            <a:rPr lang="en-US" altLang="zh-CN" sz="1800" b="0" i="1">
                              <a:solidFill>
                                <a:srgbClr val="000000"/>
                              </a:solidFill>
                              <a:latin typeface="Cambria Math" panose="02040503050406030204" pitchFamily="18" charset="0"/>
                            </a:rPr>
                            <m:t>𝑢</m:t>
                          </m:r>
                        </m:e>
                        <m:sub>
                          <m:r>
                            <a:rPr lang="en-US" altLang="zh-CN" sz="1800" b="0" i="1">
                              <a:solidFill>
                                <a:srgbClr val="000000"/>
                              </a:solidFill>
                              <a:latin typeface="Cambria Math" panose="02040503050406030204" pitchFamily="18" charset="0"/>
                            </a:rPr>
                            <m:t>𝑅</m:t>
                          </m:r>
                        </m:sub>
                      </m:sSub>
                      <m:sSub>
                        <m:sSubPr>
                          <m:ctrlPr>
                            <a:rPr lang="zh-CN" altLang="zh-CN" sz="1800" b="0" i="1">
                              <a:solidFill>
                                <a:srgbClr val="000000"/>
                              </a:solidFill>
                              <a:latin typeface="Cambria Math" panose="02040503050406030204" pitchFamily="18" charset="0"/>
                            </a:rPr>
                          </m:ctrlPr>
                        </m:sSubPr>
                        <m:e>
                          <m:r>
                            <a:rPr lang="en-US" altLang="zh-CN" sz="1800" b="0" i="1">
                              <a:solidFill>
                                <a:srgbClr val="000000"/>
                              </a:solidFill>
                              <a:latin typeface="Cambria Math" panose="02040503050406030204" pitchFamily="18" charset="0"/>
                            </a:rPr>
                            <m:t>𝑖</m:t>
                          </m:r>
                        </m:e>
                        <m:sub>
                          <m:r>
                            <a:rPr lang="en-US" altLang="zh-CN" sz="1800" b="0" i="1">
                              <a:solidFill>
                                <a:srgbClr val="000000"/>
                              </a:solidFill>
                              <a:latin typeface="Cambria Math" panose="02040503050406030204" pitchFamily="18" charset="0"/>
                            </a:rPr>
                            <m:t>𝑅</m:t>
                          </m:r>
                        </m:sub>
                      </m:sSub>
                    </m:oMath>
                  </m:oMathPara>
                </a14:m>
                <a:endParaRPr lang="en-US" altLang="zh-CN" sz="1800" b="0" i="1" dirty="0">
                  <a:solidFill>
                    <a:srgbClr val="000000"/>
                  </a:solidFill>
                  <a:latin typeface="+mn-ea"/>
                  <a:ea typeface="+mn-ea"/>
                </a:endParaRPr>
              </a:p>
              <a:p>
                <a:pPr fontAlgn="ctr">
                  <a:lnSpc>
                    <a:spcPts val="2700"/>
                  </a:lnSpc>
                </a:pPr>
                <a:endParaRPr lang="en-US" altLang="zh-CN" sz="1800" b="0" i="1" dirty="0">
                  <a:solidFill>
                    <a:srgbClr val="000000"/>
                  </a:solidFill>
                  <a:latin typeface="+mn-ea"/>
                  <a:ea typeface="+mn-ea"/>
                </a:endParaRPr>
              </a:p>
              <a:p>
                <a:pPr fontAlgn="ctr">
                  <a:lnSpc>
                    <a:spcPts val="2700"/>
                  </a:lnSpc>
                </a:pPr>
                <a:r>
                  <a:rPr lang="zh-CN" altLang="en-US" sz="2400" b="0" dirty="0">
                    <a:solidFill>
                      <a:srgbClr val="000000"/>
                    </a:solidFill>
                  </a:rPr>
                  <a:t>二、纯电容电路</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2400" b="0" dirty="0">
                    <a:solidFill>
                      <a:srgbClr val="000000"/>
                    </a:solidFill>
                  </a:rPr>
                  <a:t>（一）容抗</a:t>
                </a:r>
                <a:br>
                  <a:rPr lang="en-US" altLang="zh-CN" sz="1800" b="0" dirty="0">
                    <a:solidFill>
                      <a:srgbClr val="000000"/>
                    </a:solidFill>
                  </a:rPr>
                </a:br>
                <a:br>
                  <a:rPr lang="zh-CN" altLang="zh-CN" sz="1800" b="0" dirty="0">
                    <a:solidFill>
                      <a:srgbClr val="000000"/>
                    </a:solidFill>
                  </a:rPr>
                </a:br>
                <a:r>
                  <a:rPr lang="zh-CN" altLang="en-US" sz="1800" b="0" dirty="0">
                    <a:solidFill>
                      <a:srgbClr val="000000"/>
                    </a:solidFill>
                    <a:latin typeface="+mn-ea"/>
                    <a:ea typeface="+mn-ea"/>
                  </a:rPr>
                  <a:t>在通过交流电时，电源与电容器之间不断地充电和放电，此时电容器会对交流电有阻碍作用，我们把这种阻碍作用称为电容电抗，简称容抗，用符号</a:t>
                </a:r>
                <a:r>
                  <a:rPr lang="en-US" altLang="zh-CN" sz="1800" b="0" dirty="0">
                    <a:solidFill>
                      <a:srgbClr val="000000"/>
                    </a:solidFill>
                    <a:latin typeface="+mn-ea"/>
                    <a:ea typeface="+mn-ea"/>
                  </a:rPr>
                  <a:t>XC</a:t>
                </a:r>
                <a:r>
                  <a:rPr lang="zh-CN" altLang="en-US" sz="1800" b="0" dirty="0">
                    <a:solidFill>
                      <a:srgbClr val="000000"/>
                    </a:solidFill>
                    <a:latin typeface="+mn-ea"/>
                    <a:ea typeface="+mn-ea"/>
                  </a:rPr>
                  <a:t>表示，单位为</a:t>
                </a:r>
                <a:r>
                  <a:rPr lang="en-US" altLang="zh-CN" sz="1800" b="0" dirty="0">
                    <a:solidFill>
                      <a:srgbClr val="000000"/>
                    </a:solidFill>
                    <a:latin typeface="+mn-ea"/>
                    <a:ea typeface="+mn-ea"/>
                  </a:rPr>
                  <a:t>Ω</a:t>
                </a:r>
                <a:r>
                  <a:rPr lang="zh-CN" altLang="en-US" sz="1800" b="0" dirty="0">
                    <a:solidFill>
                      <a:srgbClr val="000000"/>
                    </a:solidFill>
                    <a:latin typeface="+mn-ea"/>
                    <a:ea typeface="+mn-ea"/>
                  </a:rPr>
                  <a:t>（欧［姆］）。</a:t>
                </a:r>
                <a:endParaRPr lang="zh-CN" altLang="en-US" sz="1800" b="0" i="1"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857251"/>
                <a:ext cx="8158433" cy="4410221"/>
              </a:xfrm>
              <a:prstGeom prst="rect">
                <a:avLst/>
              </a:prstGeom>
              <a:blipFill>
                <a:blip r:embed="rId4"/>
                <a:stretch>
                  <a:fillRect l="-1420" r="-972" b="-2628"/>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11172871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380413" cy="3513408"/>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（二）纯电容电路中电流与电压的关系</a:t>
                </a:r>
                <a:endParaRPr lang="en-US" altLang="zh-CN" sz="2400" b="0" dirty="0">
                  <a:solidFill>
                    <a:srgbClr val="000000"/>
                  </a:solidFill>
                </a:endParaRPr>
              </a:p>
              <a:p>
                <a:pPr fontAlgn="ctr">
                  <a:lnSpc>
                    <a:spcPts val="2700"/>
                  </a:lnSpc>
                </a:pPr>
                <a:endParaRPr lang="en-US" altLang="zh-CN" sz="1800" b="0" dirty="0">
                  <a:solidFill>
                    <a:srgbClr val="000000"/>
                  </a:solidFill>
                </a:endParaRPr>
              </a:p>
              <a:p>
                <a:pPr fontAlgn="ctr">
                  <a:lnSpc>
                    <a:spcPts val="2700"/>
                  </a:lnSpc>
                </a:pPr>
                <a:r>
                  <a:rPr lang="zh-CN" altLang="en-US" sz="1800" b="0" dirty="0">
                    <a:solidFill>
                      <a:srgbClr val="000000"/>
                    </a:solidFill>
                    <a:latin typeface="+mn-ea"/>
                    <a:ea typeface="+mn-ea"/>
                  </a:rPr>
                  <a:t>在电容两端加上交流电压</a:t>
                </a:r>
                <a14:m>
                  <m:oMath xmlns:m="http://schemas.openxmlformats.org/officeDocument/2006/math">
                    <m:sSub>
                      <m:sSubPr>
                        <m:ctrlPr>
                          <a:rPr lang="zh-CN" altLang="zh-CN" sz="1800" b="0" i="1">
                            <a:solidFill>
                              <a:srgbClr val="000000"/>
                            </a:solidFill>
                            <a:latin typeface="Cambria Math" panose="02040503050406030204" pitchFamily="18" charset="0"/>
                            <a:ea typeface="+mn-ea"/>
                          </a:rPr>
                        </m:ctrlPr>
                      </m:sSubPr>
                      <m:e>
                        <m:r>
                          <a:rPr lang="en-US" altLang="zh-CN" sz="1800" b="0" i="1">
                            <a:solidFill>
                              <a:srgbClr val="000000"/>
                            </a:solidFill>
                            <a:latin typeface="Cambria Math" panose="02040503050406030204" pitchFamily="18" charset="0"/>
                            <a:ea typeface="+mn-ea"/>
                          </a:rPr>
                          <m:t>𝑢</m:t>
                        </m:r>
                      </m:e>
                      <m:sub>
                        <m:r>
                          <a:rPr lang="en-US" altLang="zh-CN" sz="1800" b="0" i="1">
                            <a:solidFill>
                              <a:srgbClr val="000000"/>
                            </a:solidFill>
                            <a:latin typeface="Cambria Math" panose="02040503050406030204" pitchFamily="18" charset="0"/>
                            <a:ea typeface="+mn-ea"/>
                          </a:rPr>
                          <m:t>𝐶</m:t>
                        </m:r>
                      </m:sub>
                    </m:sSub>
                    <m:r>
                      <a:rPr lang="en-US" altLang="zh-CN" sz="1800" b="0" i="1">
                        <a:solidFill>
                          <a:srgbClr val="000000"/>
                        </a:solidFill>
                        <a:latin typeface="Cambria Math" panose="02040503050406030204" pitchFamily="18" charset="0"/>
                        <a:ea typeface="+mn-ea"/>
                      </a:rPr>
                      <m:t>=</m:t>
                    </m:r>
                    <m:sSub>
                      <m:sSubPr>
                        <m:ctrlPr>
                          <a:rPr lang="zh-CN" altLang="zh-CN" sz="1800" b="0" i="1">
                            <a:solidFill>
                              <a:srgbClr val="000000"/>
                            </a:solidFill>
                            <a:latin typeface="Cambria Math" panose="02040503050406030204" pitchFamily="18" charset="0"/>
                            <a:ea typeface="+mn-ea"/>
                          </a:rPr>
                        </m:ctrlPr>
                      </m:sSubPr>
                      <m:e>
                        <m:r>
                          <a:rPr lang="en-US" altLang="zh-CN" sz="1800" b="0" i="1">
                            <a:solidFill>
                              <a:srgbClr val="000000"/>
                            </a:solidFill>
                            <a:latin typeface="Cambria Math" panose="02040503050406030204" pitchFamily="18" charset="0"/>
                            <a:ea typeface="+mn-ea"/>
                          </a:rPr>
                          <m:t>𝑈</m:t>
                        </m:r>
                      </m:e>
                      <m:sub>
                        <m:r>
                          <m:rPr>
                            <m:nor/>
                          </m:rPr>
                          <a:rPr lang="en-US" altLang="zh-CN" sz="1800" b="0" i="1">
                            <a:solidFill>
                              <a:srgbClr val="000000"/>
                            </a:solidFill>
                            <a:latin typeface="+mn-ea"/>
                            <a:ea typeface="+mn-ea"/>
                          </a:rPr>
                          <m:t>Cm</m:t>
                        </m:r>
                      </m:sub>
                    </m:sSub>
                    <m:func>
                      <m:funcPr>
                        <m:ctrlPr>
                          <a:rPr lang="zh-CN" altLang="zh-CN" sz="1800" b="0" i="1">
                            <a:solidFill>
                              <a:srgbClr val="000000"/>
                            </a:solidFill>
                            <a:latin typeface="Cambria Math" panose="02040503050406030204" pitchFamily="18" charset="0"/>
                            <a:ea typeface="+mn-ea"/>
                          </a:rPr>
                        </m:ctrlPr>
                      </m:funcPr>
                      <m:fName>
                        <m:r>
                          <a:rPr lang="en-US" altLang="zh-CN" sz="1800" b="0" i="1">
                            <a:solidFill>
                              <a:srgbClr val="000000"/>
                            </a:solidFill>
                            <a:latin typeface="Cambria Math" panose="02040503050406030204" pitchFamily="18" charset="0"/>
                            <a:ea typeface="+mn-ea"/>
                          </a:rPr>
                          <m:t>𝑠𝑖𝑛</m:t>
                        </m:r>
                      </m:fName>
                      <m:e>
                        <m:r>
                          <a:rPr lang="en-US" altLang="zh-CN" sz="1800" b="0" i="1">
                            <a:solidFill>
                              <a:srgbClr val="000000"/>
                            </a:solidFill>
                            <a:latin typeface="Cambria Math" panose="02040503050406030204" pitchFamily="18" charset="0"/>
                            <a:ea typeface="+mn-ea"/>
                          </a:rPr>
                          <m:t>𝜔</m:t>
                        </m:r>
                      </m:e>
                    </m:func>
                    <m:r>
                      <a:rPr lang="en-US" altLang="zh-CN" sz="1800" b="0" i="1">
                        <a:solidFill>
                          <a:srgbClr val="000000"/>
                        </a:solidFill>
                        <a:latin typeface="Cambria Math" panose="02040503050406030204" pitchFamily="18" charset="0"/>
                        <a:ea typeface="+mn-ea"/>
                      </a:rPr>
                      <m:t>𝑡</m:t>
                    </m:r>
                  </m:oMath>
                </a14:m>
                <a:r>
                  <a:rPr lang="zh-CN" altLang="en-US" sz="1800" b="0" dirty="0">
                    <a:solidFill>
                      <a:srgbClr val="000000"/>
                    </a:solidFill>
                    <a:latin typeface="+mn-ea"/>
                    <a:ea typeface="+mn-ea"/>
                  </a:rPr>
                  <a:t>，然后测量其电流值，则可发现，在纯电容交流电路中，电流和电压的最大值（或有效值）符合欧姆定律，即</a:t>
                </a:r>
                <a:endParaRPr lang="en-US" altLang="zh-CN" sz="1800" b="0" dirty="0">
                  <a:solidFill>
                    <a:srgbClr val="000000"/>
                  </a:solidFill>
                  <a:latin typeface="+mn-ea"/>
                  <a:ea typeface="+mn-ea"/>
                </a:endParaRPr>
              </a:p>
              <a:p>
                <a:pPr fontAlgn="ctr">
                  <a:lnSpc>
                    <a:spcPts val="2700"/>
                  </a:lnSpc>
                </a:pPr>
                <a:endParaRPr lang="zh-CN" altLang="en-US" sz="1800" b="0" dirty="0">
                  <a:solidFill>
                    <a:srgbClr val="000000"/>
                  </a:solidFill>
                  <a:latin typeface="+mn-ea"/>
                  <a:ea typeface="+mn-ea"/>
                </a:endParaRPr>
              </a:p>
              <a:p>
                <a:pPr algn="ctr" fontAlgn="ctr">
                  <a:lnSpc>
                    <a:spcPts val="2700"/>
                  </a:lnSpc>
                </a:pPr>
                <a14:m>
                  <m:oMath xmlns:m="http://schemas.openxmlformats.org/officeDocument/2006/math">
                    <m:sSub>
                      <m:sSubPr>
                        <m:ctrlPr>
                          <a:rPr lang="zh-CN" altLang="zh-CN" sz="2400" b="0" i="1">
                            <a:solidFill>
                              <a:srgbClr val="000000"/>
                            </a:solidFill>
                            <a:latin typeface="Cambria Math" panose="02040503050406030204" pitchFamily="18" charset="0"/>
                          </a:rPr>
                        </m:ctrlPr>
                      </m:sSubPr>
                      <m:e>
                        <m:r>
                          <a:rPr lang="en-US" altLang="zh-CN" sz="2400" b="0" i="1">
                            <a:solidFill>
                              <a:srgbClr val="000000"/>
                            </a:solidFill>
                            <a:latin typeface="Cambria Math" panose="02040503050406030204" pitchFamily="18" charset="0"/>
                          </a:rPr>
                          <m:t>𝐼</m:t>
                        </m:r>
                      </m:e>
                      <m:sub>
                        <m:r>
                          <a:rPr lang="en-US" altLang="zh-CN" sz="2400" b="0" i="1">
                            <a:solidFill>
                              <a:srgbClr val="000000"/>
                            </a:solidFill>
                            <a:latin typeface="Cambria Math" panose="02040503050406030204" pitchFamily="18" charset="0"/>
                          </a:rPr>
                          <m:t>𝐶𝑚</m:t>
                        </m:r>
                      </m:sub>
                    </m:sSub>
                    <m:r>
                      <a:rPr lang="en-US" altLang="zh-CN" sz="2400" b="0" i="1">
                        <a:solidFill>
                          <a:srgbClr val="000000"/>
                        </a:solidFill>
                        <a:latin typeface="Cambria Math" panose="02040503050406030204" pitchFamily="18" charset="0"/>
                      </a:rPr>
                      <m:t>=</m:t>
                    </m:r>
                    <m:f>
                      <m:fPr>
                        <m:ctrlPr>
                          <a:rPr lang="zh-CN" altLang="zh-CN" sz="2400" b="0" i="1">
                            <a:solidFill>
                              <a:srgbClr val="000000"/>
                            </a:solidFill>
                            <a:latin typeface="Cambria Math" panose="02040503050406030204" pitchFamily="18" charset="0"/>
                          </a:rPr>
                        </m:ctrlPr>
                      </m:fPr>
                      <m:num>
                        <m:sSub>
                          <m:sSubPr>
                            <m:ctrlPr>
                              <a:rPr lang="zh-CN" altLang="zh-CN" sz="2400" b="0" i="1">
                                <a:solidFill>
                                  <a:srgbClr val="000000"/>
                                </a:solidFill>
                                <a:latin typeface="Cambria Math" panose="02040503050406030204" pitchFamily="18" charset="0"/>
                              </a:rPr>
                            </m:ctrlPr>
                          </m:sSubPr>
                          <m:e>
                            <m:r>
                              <a:rPr lang="en-US" altLang="zh-CN" sz="2400" b="0" i="1">
                                <a:solidFill>
                                  <a:srgbClr val="000000"/>
                                </a:solidFill>
                                <a:latin typeface="Cambria Math" panose="02040503050406030204" pitchFamily="18" charset="0"/>
                              </a:rPr>
                              <m:t>𝑈</m:t>
                            </m:r>
                          </m:e>
                          <m:sub>
                            <m:r>
                              <a:rPr lang="en-US" altLang="zh-CN" sz="2400" b="0" i="1">
                                <a:solidFill>
                                  <a:srgbClr val="000000"/>
                                </a:solidFill>
                                <a:latin typeface="Cambria Math" panose="02040503050406030204" pitchFamily="18" charset="0"/>
                              </a:rPr>
                              <m:t>𝐶𝑚</m:t>
                            </m:r>
                          </m:sub>
                        </m:sSub>
                      </m:num>
                      <m:den>
                        <m:sSub>
                          <m:sSubPr>
                            <m:ctrlPr>
                              <a:rPr lang="zh-CN" altLang="zh-CN" sz="2400" b="0" i="1">
                                <a:solidFill>
                                  <a:srgbClr val="000000"/>
                                </a:solidFill>
                                <a:latin typeface="Cambria Math" panose="02040503050406030204" pitchFamily="18" charset="0"/>
                              </a:rPr>
                            </m:ctrlPr>
                          </m:sSubPr>
                          <m:e>
                            <m:r>
                              <a:rPr lang="en-US" altLang="zh-CN" sz="2400" b="0" i="1">
                                <a:solidFill>
                                  <a:srgbClr val="000000"/>
                                </a:solidFill>
                                <a:latin typeface="Cambria Math" panose="02040503050406030204" pitchFamily="18" charset="0"/>
                              </a:rPr>
                              <m:t>𝑋</m:t>
                            </m:r>
                          </m:e>
                          <m:sub>
                            <m:r>
                              <a:rPr lang="en-US" altLang="zh-CN" sz="2400" b="0" i="1">
                                <a:solidFill>
                                  <a:srgbClr val="000000"/>
                                </a:solidFill>
                                <a:latin typeface="Cambria Math" panose="02040503050406030204" pitchFamily="18" charset="0"/>
                              </a:rPr>
                              <m:t>𝑐</m:t>
                            </m:r>
                          </m:sub>
                        </m:sSub>
                      </m:den>
                    </m:f>
                  </m:oMath>
                </a14:m>
                <a:r>
                  <a:rPr lang="zh-CN" altLang="en-US" sz="1800" b="0" i="1" dirty="0">
                    <a:solidFill>
                      <a:srgbClr val="000000"/>
                    </a:solidFill>
                    <a:latin typeface="+mn-ea"/>
                    <a:ea typeface="+mn-ea"/>
                  </a:rPr>
                  <a:t> 或 </a:t>
                </a:r>
                <a14:m>
                  <m:oMath xmlns:m="http://schemas.openxmlformats.org/officeDocument/2006/math">
                    <m:sSub>
                      <m:sSubPr>
                        <m:ctrlPr>
                          <a:rPr lang="zh-CN" altLang="zh-CN" sz="2400" b="0" i="1">
                            <a:solidFill>
                              <a:srgbClr val="000000"/>
                            </a:solidFill>
                            <a:latin typeface="Cambria Math" panose="02040503050406030204" pitchFamily="18" charset="0"/>
                          </a:rPr>
                        </m:ctrlPr>
                      </m:sSubPr>
                      <m:e>
                        <m:r>
                          <a:rPr lang="en-US" altLang="zh-CN" sz="2400" b="0" i="1">
                            <a:solidFill>
                              <a:srgbClr val="000000"/>
                            </a:solidFill>
                            <a:latin typeface="Cambria Math" panose="02040503050406030204" pitchFamily="18" charset="0"/>
                          </a:rPr>
                          <m:t>𝐼</m:t>
                        </m:r>
                      </m:e>
                      <m:sub>
                        <m:r>
                          <a:rPr lang="en-US" altLang="zh-CN" sz="2400" b="0" i="1">
                            <a:solidFill>
                              <a:srgbClr val="000000"/>
                            </a:solidFill>
                            <a:latin typeface="Cambria Math" panose="02040503050406030204" pitchFamily="18" charset="0"/>
                          </a:rPr>
                          <m:t>𝐶</m:t>
                        </m:r>
                      </m:sub>
                    </m:sSub>
                    <m:r>
                      <a:rPr lang="en-US" altLang="zh-CN" sz="2400" b="0" i="1">
                        <a:solidFill>
                          <a:srgbClr val="000000"/>
                        </a:solidFill>
                        <a:latin typeface="Cambria Math" panose="02040503050406030204" pitchFamily="18" charset="0"/>
                      </a:rPr>
                      <m:t>=</m:t>
                    </m:r>
                    <m:f>
                      <m:fPr>
                        <m:ctrlPr>
                          <a:rPr lang="zh-CN" altLang="zh-CN" sz="2400" b="0" i="1">
                            <a:solidFill>
                              <a:srgbClr val="000000"/>
                            </a:solidFill>
                            <a:latin typeface="Cambria Math" panose="02040503050406030204" pitchFamily="18" charset="0"/>
                          </a:rPr>
                        </m:ctrlPr>
                      </m:fPr>
                      <m:num>
                        <m:sSub>
                          <m:sSubPr>
                            <m:ctrlPr>
                              <a:rPr lang="zh-CN" altLang="zh-CN" sz="2400" b="0" i="1">
                                <a:solidFill>
                                  <a:srgbClr val="000000"/>
                                </a:solidFill>
                                <a:latin typeface="Cambria Math" panose="02040503050406030204" pitchFamily="18" charset="0"/>
                              </a:rPr>
                            </m:ctrlPr>
                          </m:sSubPr>
                          <m:e>
                            <m:r>
                              <a:rPr lang="en-US" altLang="zh-CN" sz="2400" b="0" i="1">
                                <a:solidFill>
                                  <a:srgbClr val="000000"/>
                                </a:solidFill>
                                <a:latin typeface="Cambria Math" panose="02040503050406030204" pitchFamily="18" charset="0"/>
                              </a:rPr>
                              <m:t>𝑈</m:t>
                            </m:r>
                          </m:e>
                          <m:sub>
                            <m:r>
                              <a:rPr lang="en-US" altLang="zh-CN" sz="2400" b="0" i="1">
                                <a:solidFill>
                                  <a:srgbClr val="000000"/>
                                </a:solidFill>
                                <a:latin typeface="Cambria Math" panose="02040503050406030204" pitchFamily="18" charset="0"/>
                              </a:rPr>
                              <m:t>𝑐</m:t>
                            </m:r>
                          </m:sub>
                        </m:sSub>
                      </m:num>
                      <m:den>
                        <m:sSub>
                          <m:sSubPr>
                            <m:ctrlPr>
                              <a:rPr lang="zh-CN" altLang="zh-CN" sz="2400" b="0" i="1">
                                <a:solidFill>
                                  <a:srgbClr val="000000"/>
                                </a:solidFill>
                                <a:latin typeface="Cambria Math" panose="02040503050406030204" pitchFamily="18" charset="0"/>
                              </a:rPr>
                            </m:ctrlPr>
                          </m:sSubPr>
                          <m:e>
                            <m:r>
                              <a:rPr lang="en-US" altLang="zh-CN" sz="2400" b="0" i="1">
                                <a:solidFill>
                                  <a:srgbClr val="000000"/>
                                </a:solidFill>
                                <a:latin typeface="Cambria Math" panose="02040503050406030204" pitchFamily="18" charset="0"/>
                              </a:rPr>
                              <m:t>𝑋</m:t>
                            </m:r>
                          </m:e>
                          <m:sub>
                            <m:r>
                              <a:rPr lang="en-US" altLang="zh-CN" sz="2400" b="0" i="1">
                                <a:solidFill>
                                  <a:srgbClr val="000000"/>
                                </a:solidFill>
                                <a:latin typeface="Cambria Math" panose="02040503050406030204" pitchFamily="18" charset="0"/>
                              </a:rPr>
                              <m:t>𝑐</m:t>
                            </m:r>
                          </m:sub>
                        </m:sSub>
                      </m:den>
                    </m:f>
                  </m:oMath>
                </a14:m>
                <a:endParaRPr lang="en-US" altLang="zh-CN" sz="1800" b="0" i="1" dirty="0">
                  <a:solidFill>
                    <a:srgbClr val="000000"/>
                  </a:solidFill>
                  <a:latin typeface="+mn-ea"/>
                  <a:ea typeface="+mn-ea"/>
                </a:endParaRPr>
              </a:p>
              <a:p>
                <a:pPr algn="ctr" fontAlgn="ctr">
                  <a:lnSpc>
                    <a:spcPts val="2700"/>
                  </a:lnSpc>
                </a:pPr>
                <a:endParaRPr lang="en-US" altLang="zh-CN" sz="1800" b="0" i="1"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纯电容电路的电流与电压的相位关系为：电路两端电压滞后电流</a:t>
                </a:r>
                <a:r>
                  <a:rPr lang="en-US" altLang="zh-CN" sz="1800" b="0" dirty="0">
                    <a:solidFill>
                      <a:srgbClr val="000000"/>
                    </a:solidFill>
                    <a:latin typeface="+mn-ea"/>
                    <a:ea typeface="+mn-ea"/>
                  </a:rPr>
                  <a:t>π/2</a:t>
                </a:r>
                <a:r>
                  <a:rPr lang="zh-CN" altLang="en-US" sz="1800" b="0" dirty="0">
                    <a:solidFill>
                      <a:srgbClr val="000000"/>
                    </a:solidFill>
                    <a:latin typeface="+mn-ea"/>
                    <a:ea typeface="+mn-ea"/>
                  </a:rPr>
                  <a:t>，或者说电流超前电压</a:t>
                </a:r>
                <a:r>
                  <a:rPr lang="en-US" altLang="zh-CN" sz="1800" b="0" dirty="0">
                    <a:solidFill>
                      <a:srgbClr val="000000"/>
                    </a:solidFill>
                    <a:latin typeface="+mn-ea"/>
                    <a:ea typeface="+mn-ea"/>
                  </a:rPr>
                  <a:t>π/2</a:t>
                </a:r>
                <a:r>
                  <a:rPr lang="zh-CN" altLang="en-US" sz="1800" b="0" dirty="0">
                    <a:solidFill>
                      <a:srgbClr val="000000"/>
                    </a:solidFill>
                    <a:latin typeface="+mn-ea"/>
                    <a:ea typeface="+mn-ea"/>
                  </a:rPr>
                  <a:t>。</a:t>
                </a:r>
                <a:endParaRPr lang="en-US"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2"/>
                <a:ext cx="8380413" cy="3513408"/>
              </a:xfrm>
              <a:prstGeom prst="rect">
                <a:avLst/>
              </a:prstGeom>
              <a:blipFill>
                <a:blip r:embed="rId4"/>
                <a:stretch>
                  <a:fillRect l="-1382" r="-873" b="-312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79541386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380413" cy="262714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（三）纯电容电路的功率</a:t>
                </a:r>
                <a:endParaRPr lang="en-US" altLang="zh-CN" sz="2400" b="0" dirty="0">
                  <a:solidFill>
                    <a:srgbClr val="000000"/>
                  </a:solidFill>
                </a:endParaRPr>
              </a:p>
              <a:p>
                <a:pPr fontAlgn="ctr">
                  <a:lnSpc>
                    <a:spcPts val="2700"/>
                  </a:lnSpc>
                </a:pPr>
                <a:endParaRPr lang="en-US" altLang="zh-CN" sz="1800" b="0" dirty="0">
                  <a:solidFill>
                    <a:srgbClr val="000000"/>
                  </a:solidFill>
                </a:endParaRPr>
              </a:p>
              <a:p>
                <a:pPr fontAlgn="ctr">
                  <a:lnSpc>
                    <a:spcPts val="2700"/>
                  </a:lnSpc>
                </a:pPr>
                <a:r>
                  <a:rPr lang="en-US" altLang="zh-CN" sz="1800" b="0" dirty="0">
                    <a:solidFill>
                      <a:srgbClr val="000000"/>
                    </a:solidFill>
                    <a:latin typeface="+mn-ea"/>
                    <a:ea typeface="+mn-ea"/>
                  </a:rPr>
                  <a:t>1.</a:t>
                </a:r>
                <a:r>
                  <a:rPr lang="zh-CN" altLang="en-US" sz="1800" b="0" dirty="0">
                    <a:solidFill>
                      <a:srgbClr val="000000"/>
                    </a:solidFill>
                    <a:latin typeface="+mn-ea"/>
                    <a:ea typeface="+mn-ea"/>
                  </a:rPr>
                  <a:t> 瞬时功率</a:t>
                </a:r>
                <a:endParaRPr lang="en-US" altLang="zh-CN" sz="1800" b="0" i="1"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纯电容交流电路的瞬时功率为</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r>
                        <a:rPr lang="en-US" altLang="zh-CN" sz="1500" i="1">
                          <a:solidFill>
                            <a:srgbClr val="000000"/>
                          </a:solidFill>
                          <a:latin typeface="Cambria Math" panose="02040503050406030204" pitchFamily="18" charset="0"/>
                        </a:rPr>
                        <m:t>𝑝</m:t>
                      </m:r>
                      <m:r>
                        <a:rPr lang="en-US" altLang="zh-CN" sz="1500" i="1">
                          <a:solidFill>
                            <a:srgbClr val="000000"/>
                          </a:solidFill>
                          <a:latin typeface="Cambria Math" panose="02040503050406030204" pitchFamily="18" charset="0"/>
                        </a:rPr>
                        <m:t>=</m:t>
                      </m:r>
                      <m:sSub>
                        <m:sSubPr>
                          <m:ctrlPr>
                            <a:rPr lang="zh-CN" altLang="zh-CN" sz="1500" i="1">
                              <a:solidFill>
                                <a:srgbClr val="000000"/>
                              </a:solidFill>
                              <a:latin typeface="Cambria Math" panose="02040503050406030204" pitchFamily="18" charset="0"/>
                            </a:rPr>
                          </m:ctrlPr>
                        </m:sSubPr>
                        <m:e>
                          <m:r>
                            <a:rPr lang="en-US" altLang="zh-CN" sz="1500" i="1">
                              <a:solidFill>
                                <a:srgbClr val="000000"/>
                              </a:solidFill>
                              <a:latin typeface="Cambria Math" panose="02040503050406030204" pitchFamily="18" charset="0"/>
                            </a:rPr>
                            <m:t>𝑢</m:t>
                          </m:r>
                        </m:e>
                        <m:sub>
                          <m:r>
                            <a:rPr lang="en-US" altLang="zh-CN" sz="1500" i="1">
                              <a:solidFill>
                                <a:srgbClr val="000000"/>
                              </a:solidFill>
                              <a:latin typeface="Cambria Math" panose="02040503050406030204" pitchFamily="18" charset="0"/>
                            </a:rPr>
                            <m:t>𝑐</m:t>
                          </m:r>
                        </m:sub>
                      </m:sSub>
                      <m:sSub>
                        <m:sSubPr>
                          <m:ctrlPr>
                            <a:rPr lang="zh-CN" altLang="zh-CN" sz="1500" i="1">
                              <a:solidFill>
                                <a:srgbClr val="000000"/>
                              </a:solidFill>
                              <a:latin typeface="Cambria Math" panose="02040503050406030204" pitchFamily="18" charset="0"/>
                            </a:rPr>
                          </m:ctrlPr>
                        </m:sSubPr>
                        <m:e>
                          <m:r>
                            <a:rPr lang="en-US" altLang="zh-CN" sz="1500" i="1">
                              <a:solidFill>
                                <a:srgbClr val="000000"/>
                              </a:solidFill>
                              <a:latin typeface="Cambria Math" panose="02040503050406030204" pitchFamily="18" charset="0"/>
                            </a:rPr>
                            <m:t>𝑖</m:t>
                          </m:r>
                        </m:e>
                        <m:sub>
                          <m:r>
                            <a:rPr lang="en-US" altLang="zh-CN" sz="1500" i="1">
                              <a:solidFill>
                                <a:srgbClr val="000000"/>
                              </a:solidFill>
                              <a:latin typeface="Cambria Math" panose="02040503050406030204" pitchFamily="18" charset="0"/>
                            </a:rPr>
                            <m:t>𝑐</m:t>
                          </m:r>
                        </m:sub>
                      </m:sSub>
                      <m:r>
                        <a:rPr lang="en-US" altLang="zh-CN" sz="1500" i="1">
                          <a:solidFill>
                            <a:srgbClr val="000000"/>
                          </a:solidFill>
                          <a:latin typeface="Cambria Math" panose="02040503050406030204" pitchFamily="18" charset="0"/>
                        </a:rPr>
                        <m:t>=</m:t>
                      </m:r>
                      <m:sSub>
                        <m:sSubPr>
                          <m:ctrlPr>
                            <a:rPr lang="zh-CN" altLang="zh-CN" sz="1500" i="1">
                              <a:solidFill>
                                <a:srgbClr val="000000"/>
                              </a:solidFill>
                              <a:latin typeface="Cambria Math" panose="02040503050406030204" pitchFamily="18" charset="0"/>
                            </a:rPr>
                          </m:ctrlPr>
                        </m:sSubPr>
                        <m:e>
                          <m:r>
                            <a:rPr lang="en-US" altLang="zh-CN" sz="1500" i="1">
                              <a:solidFill>
                                <a:srgbClr val="000000"/>
                              </a:solidFill>
                              <a:latin typeface="Cambria Math" panose="02040503050406030204" pitchFamily="18" charset="0"/>
                            </a:rPr>
                            <m:t>𝑈</m:t>
                          </m:r>
                        </m:e>
                        <m:sub>
                          <m:r>
                            <a:rPr lang="en-US" altLang="zh-CN" sz="1500" i="1">
                              <a:solidFill>
                                <a:srgbClr val="000000"/>
                              </a:solidFill>
                              <a:latin typeface="Cambria Math" panose="02040503050406030204" pitchFamily="18" charset="0"/>
                            </a:rPr>
                            <m:t>𝑐𝑚</m:t>
                          </m:r>
                        </m:sub>
                      </m:sSub>
                      <m:func>
                        <m:funcPr>
                          <m:ctrlPr>
                            <a:rPr lang="zh-CN" altLang="zh-CN" sz="1500" i="1">
                              <a:solidFill>
                                <a:srgbClr val="000000"/>
                              </a:solidFill>
                              <a:latin typeface="Cambria Math" panose="02040503050406030204" pitchFamily="18" charset="0"/>
                            </a:rPr>
                          </m:ctrlPr>
                        </m:funcPr>
                        <m:fName>
                          <m:r>
                            <a:rPr lang="en-US" altLang="zh-CN" sz="1500" i="1">
                              <a:solidFill>
                                <a:srgbClr val="000000"/>
                              </a:solidFill>
                              <a:latin typeface="Cambria Math" panose="02040503050406030204" pitchFamily="18" charset="0"/>
                            </a:rPr>
                            <m:t>𝑠𝑖𝑛</m:t>
                          </m:r>
                        </m:fName>
                        <m:e>
                          <m:r>
                            <a:rPr lang="en-US" altLang="zh-CN" sz="1500" i="1">
                              <a:solidFill>
                                <a:srgbClr val="000000"/>
                              </a:solidFill>
                              <a:latin typeface="Cambria Math" panose="02040503050406030204" pitchFamily="18" charset="0"/>
                            </a:rPr>
                            <m:t>𝜔</m:t>
                          </m:r>
                        </m:e>
                      </m:func>
                      <m:r>
                        <a:rPr lang="en-US" altLang="zh-CN" sz="1500" i="1">
                          <a:solidFill>
                            <a:srgbClr val="000000"/>
                          </a:solidFill>
                          <a:latin typeface="Cambria Math" panose="02040503050406030204" pitchFamily="18" charset="0"/>
                        </a:rPr>
                        <m:t>𝑡</m:t>
                      </m:r>
                      <m:r>
                        <a:rPr lang="zh-CN" altLang="zh-CN" sz="1500" i="1">
                          <a:solidFill>
                            <a:srgbClr val="000000"/>
                          </a:solidFill>
                          <a:latin typeface="Cambria Math" panose="02040503050406030204" pitchFamily="18" charset="0"/>
                        </a:rPr>
                        <m:t>⋅</m:t>
                      </m:r>
                      <m:sSub>
                        <m:sSubPr>
                          <m:ctrlPr>
                            <a:rPr lang="zh-CN" altLang="zh-CN" sz="1500" i="1">
                              <a:solidFill>
                                <a:srgbClr val="000000"/>
                              </a:solidFill>
                              <a:latin typeface="Cambria Math" panose="02040503050406030204" pitchFamily="18" charset="0"/>
                            </a:rPr>
                          </m:ctrlPr>
                        </m:sSubPr>
                        <m:e>
                          <m:r>
                            <a:rPr lang="en-US" altLang="zh-CN" sz="1500" i="1">
                              <a:solidFill>
                                <a:srgbClr val="000000"/>
                              </a:solidFill>
                              <a:latin typeface="Cambria Math" panose="02040503050406030204" pitchFamily="18" charset="0"/>
                            </a:rPr>
                            <m:t>𝐼</m:t>
                          </m:r>
                        </m:e>
                        <m:sub>
                          <m:r>
                            <m:rPr>
                              <m:nor/>
                            </m:rPr>
                            <a:rPr lang="en-US" altLang="zh-CN" sz="1500">
                              <a:solidFill>
                                <a:srgbClr val="000000"/>
                              </a:solidFill>
                            </a:rPr>
                            <m:t>Cm</m:t>
                          </m:r>
                        </m:sub>
                      </m:sSub>
                      <m:func>
                        <m:funcPr>
                          <m:ctrlPr>
                            <a:rPr lang="zh-CN" altLang="zh-CN" sz="1500" i="1">
                              <a:solidFill>
                                <a:srgbClr val="000000"/>
                              </a:solidFill>
                              <a:latin typeface="Cambria Math" panose="02040503050406030204" pitchFamily="18" charset="0"/>
                            </a:rPr>
                          </m:ctrlPr>
                        </m:funcPr>
                        <m:fName>
                          <m:r>
                            <a:rPr lang="en-US" altLang="zh-CN" sz="1500" i="1">
                              <a:solidFill>
                                <a:srgbClr val="000000"/>
                              </a:solidFill>
                              <a:latin typeface="Cambria Math" panose="02040503050406030204" pitchFamily="18" charset="0"/>
                            </a:rPr>
                            <m:t>𝑠𝑖𝑛</m:t>
                          </m:r>
                        </m:fName>
                        <m:e>
                          <m:d>
                            <m:dPr>
                              <m:ctrlPr>
                                <a:rPr lang="zh-CN" altLang="zh-CN" sz="1500" i="1">
                                  <a:solidFill>
                                    <a:srgbClr val="000000"/>
                                  </a:solidFill>
                                  <a:latin typeface="Cambria Math" panose="02040503050406030204" pitchFamily="18" charset="0"/>
                                </a:rPr>
                              </m:ctrlPr>
                            </m:dPr>
                            <m:e>
                              <m:r>
                                <a:rPr lang="en-US" altLang="zh-CN" sz="1500" i="1">
                                  <a:solidFill>
                                    <a:srgbClr val="000000"/>
                                  </a:solidFill>
                                  <a:latin typeface="Cambria Math" panose="02040503050406030204" pitchFamily="18" charset="0"/>
                                </a:rPr>
                                <m:t>𝜔</m:t>
                              </m:r>
                              <m:r>
                                <a:rPr lang="en-US" altLang="zh-CN" sz="1500" i="1">
                                  <a:solidFill>
                                    <a:srgbClr val="000000"/>
                                  </a:solidFill>
                                  <a:latin typeface="Cambria Math" panose="02040503050406030204" pitchFamily="18" charset="0"/>
                                </a:rPr>
                                <m:t>𝑡</m:t>
                              </m:r>
                              <m:r>
                                <a:rPr lang="en-US" altLang="zh-CN" sz="1500" i="1">
                                  <a:solidFill>
                                    <a:srgbClr val="000000"/>
                                  </a:solidFill>
                                  <a:latin typeface="Cambria Math" panose="02040503050406030204" pitchFamily="18" charset="0"/>
                                </a:rPr>
                                <m:t>+</m:t>
                              </m:r>
                              <m:f>
                                <m:fPr>
                                  <m:ctrlPr>
                                    <a:rPr lang="zh-CN" altLang="zh-CN" sz="1500" i="1">
                                      <a:solidFill>
                                        <a:srgbClr val="000000"/>
                                      </a:solidFill>
                                      <a:latin typeface="Cambria Math" panose="02040503050406030204" pitchFamily="18" charset="0"/>
                                    </a:rPr>
                                  </m:ctrlPr>
                                </m:fPr>
                                <m:num>
                                  <m:r>
                                    <a:rPr lang="en-US" altLang="zh-CN" sz="1500" i="1">
                                      <a:solidFill>
                                        <a:srgbClr val="000000"/>
                                      </a:solidFill>
                                      <a:latin typeface="Cambria Math" panose="02040503050406030204" pitchFamily="18" charset="0"/>
                                    </a:rPr>
                                    <m:t>𝜋</m:t>
                                  </m:r>
                                </m:num>
                                <m:den>
                                  <m:r>
                                    <a:rPr lang="en-US" altLang="zh-CN" sz="1500" i="1">
                                      <a:solidFill>
                                        <a:srgbClr val="000000"/>
                                      </a:solidFill>
                                      <a:latin typeface="Cambria Math" panose="02040503050406030204" pitchFamily="18" charset="0"/>
                                    </a:rPr>
                                    <m:t>2</m:t>
                                  </m:r>
                                </m:den>
                              </m:f>
                            </m:e>
                          </m:d>
                        </m:e>
                      </m:func>
                      <m:r>
                        <a:rPr lang="en-US" altLang="zh-CN" sz="1500" i="1">
                          <a:solidFill>
                            <a:srgbClr val="000000"/>
                          </a:solidFill>
                          <a:latin typeface="Cambria Math" panose="02040503050406030204" pitchFamily="18" charset="0"/>
                        </a:rPr>
                        <m:t>=</m:t>
                      </m:r>
                      <m:sSub>
                        <m:sSubPr>
                          <m:ctrlPr>
                            <a:rPr lang="zh-CN" altLang="zh-CN" sz="1500" i="1">
                              <a:solidFill>
                                <a:srgbClr val="000000"/>
                              </a:solidFill>
                              <a:latin typeface="Cambria Math" panose="02040503050406030204" pitchFamily="18" charset="0"/>
                            </a:rPr>
                          </m:ctrlPr>
                        </m:sSubPr>
                        <m:e>
                          <m:r>
                            <a:rPr lang="en-US" altLang="zh-CN" sz="1500" i="1">
                              <a:solidFill>
                                <a:srgbClr val="000000"/>
                              </a:solidFill>
                              <a:latin typeface="Cambria Math" panose="02040503050406030204" pitchFamily="18" charset="0"/>
                            </a:rPr>
                            <m:t>𝑈</m:t>
                          </m:r>
                        </m:e>
                        <m:sub>
                          <m:r>
                            <m:rPr>
                              <m:nor/>
                            </m:rPr>
                            <a:rPr lang="en-US" altLang="zh-CN" sz="1500">
                              <a:solidFill>
                                <a:srgbClr val="000000"/>
                              </a:solidFill>
                            </a:rPr>
                            <m:t>Cm</m:t>
                          </m:r>
                        </m:sub>
                      </m:sSub>
                      <m:sSub>
                        <m:sSubPr>
                          <m:ctrlPr>
                            <a:rPr lang="zh-CN" altLang="zh-CN" sz="1500" i="1">
                              <a:solidFill>
                                <a:srgbClr val="000000"/>
                              </a:solidFill>
                              <a:latin typeface="Cambria Math" panose="02040503050406030204" pitchFamily="18" charset="0"/>
                            </a:rPr>
                          </m:ctrlPr>
                        </m:sSubPr>
                        <m:e>
                          <m:r>
                            <a:rPr lang="en-US" altLang="zh-CN" sz="1500" i="1">
                              <a:solidFill>
                                <a:srgbClr val="000000"/>
                              </a:solidFill>
                              <a:latin typeface="Cambria Math" panose="02040503050406030204" pitchFamily="18" charset="0"/>
                            </a:rPr>
                            <m:t>𝐼</m:t>
                          </m:r>
                        </m:e>
                        <m:sub>
                          <m:r>
                            <m:rPr>
                              <m:nor/>
                            </m:rPr>
                            <a:rPr lang="en-US" altLang="zh-CN" sz="1500">
                              <a:solidFill>
                                <a:srgbClr val="000000"/>
                              </a:solidFill>
                            </a:rPr>
                            <m:t>Cm</m:t>
                          </m:r>
                        </m:sub>
                      </m:sSub>
                      <m:func>
                        <m:funcPr>
                          <m:ctrlPr>
                            <a:rPr lang="zh-CN" altLang="zh-CN" sz="1500" i="1">
                              <a:solidFill>
                                <a:srgbClr val="000000"/>
                              </a:solidFill>
                              <a:latin typeface="Cambria Math" panose="02040503050406030204" pitchFamily="18" charset="0"/>
                            </a:rPr>
                          </m:ctrlPr>
                        </m:funcPr>
                        <m:fName>
                          <m:r>
                            <a:rPr lang="en-US" altLang="zh-CN" sz="1500" i="1">
                              <a:solidFill>
                                <a:srgbClr val="000000"/>
                              </a:solidFill>
                              <a:latin typeface="Cambria Math" panose="02040503050406030204" pitchFamily="18" charset="0"/>
                            </a:rPr>
                            <m:t>𝑠𝑖𝑛</m:t>
                          </m:r>
                        </m:fName>
                        <m:e>
                          <m:r>
                            <a:rPr lang="en-US" altLang="zh-CN" sz="1500" i="1">
                              <a:solidFill>
                                <a:srgbClr val="000000"/>
                              </a:solidFill>
                              <a:latin typeface="Cambria Math" panose="02040503050406030204" pitchFamily="18" charset="0"/>
                            </a:rPr>
                            <m:t>𝜔</m:t>
                          </m:r>
                        </m:e>
                      </m:func>
                      <m:r>
                        <a:rPr lang="en-US" altLang="zh-CN" sz="1500" i="1">
                          <a:solidFill>
                            <a:srgbClr val="000000"/>
                          </a:solidFill>
                          <a:latin typeface="Cambria Math" panose="02040503050406030204" pitchFamily="18" charset="0"/>
                        </a:rPr>
                        <m:t>𝑡</m:t>
                      </m:r>
                      <m:func>
                        <m:funcPr>
                          <m:ctrlPr>
                            <a:rPr lang="zh-CN" altLang="zh-CN" sz="1500" i="1">
                              <a:solidFill>
                                <a:srgbClr val="000000"/>
                              </a:solidFill>
                              <a:latin typeface="Cambria Math" panose="02040503050406030204" pitchFamily="18" charset="0"/>
                            </a:rPr>
                          </m:ctrlPr>
                        </m:funcPr>
                        <m:fName>
                          <m:r>
                            <a:rPr lang="en-US" altLang="zh-CN" sz="1500" i="1">
                              <a:solidFill>
                                <a:srgbClr val="000000"/>
                              </a:solidFill>
                              <a:latin typeface="Cambria Math" panose="02040503050406030204" pitchFamily="18" charset="0"/>
                            </a:rPr>
                            <m:t>𝑐𝑜𝑠</m:t>
                          </m:r>
                        </m:fName>
                        <m:e>
                          <m:r>
                            <a:rPr lang="en-US" altLang="zh-CN" sz="1500" i="1">
                              <a:solidFill>
                                <a:srgbClr val="000000"/>
                              </a:solidFill>
                              <a:latin typeface="Cambria Math" panose="02040503050406030204" pitchFamily="18" charset="0"/>
                            </a:rPr>
                            <m:t>𝜔</m:t>
                          </m:r>
                        </m:e>
                      </m:func>
                      <m:r>
                        <a:rPr lang="en-US" altLang="zh-CN" sz="1500" i="1">
                          <a:solidFill>
                            <a:srgbClr val="000000"/>
                          </a:solidFill>
                          <a:latin typeface="Cambria Math" panose="02040503050406030204" pitchFamily="18" charset="0"/>
                        </a:rPr>
                        <m:t>𝑡</m:t>
                      </m:r>
                      <m:r>
                        <a:rPr lang="en-US" altLang="zh-CN" sz="1500" i="1">
                          <a:solidFill>
                            <a:srgbClr val="000000"/>
                          </a:solidFill>
                          <a:latin typeface="Cambria Math" panose="02040503050406030204" pitchFamily="18" charset="0"/>
                        </a:rPr>
                        <m:t>=</m:t>
                      </m:r>
                      <m:sSub>
                        <m:sSubPr>
                          <m:ctrlPr>
                            <a:rPr lang="zh-CN" altLang="zh-CN" sz="1500" i="1">
                              <a:solidFill>
                                <a:srgbClr val="000000"/>
                              </a:solidFill>
                              <a:latin typeface="Cambria Math" panose="02040503050406030204" pitchFamily="18" charset="0"/>
                            </a:rPr>
                          </m:ctrlPr>
                        </m:sSubPr>
                        <m:e>
                          <m:r>
                            <a:rPr lang="en-US" altLang="zh-CN" sz="1500" i="1">
                              <a:solidFill>
                                <a:srgbClr val="000000"/>
                              </a:solidFill>
                              <a:latin typeface="Cambria Math" panose="02040503050406030204" pitchFamily="18" charset="0"/>
                            </a:rPr>
                            <m:t>𝑈</m:t>
                          </m:r>
                        </m:e>
                        <m:sub>
                          <m:r>
                            <a:rPr lang="en-US" altLang="zh-CN" sz="1500" i="1">
                              <a:solidFill>
                                <a:srgbClr val="000000"/>
                              </a:solidFill>
                              <a:latin typeface="Cambria Math" panose="02040503050406030204" pitchFamily="18" charset="0"/>
                            </a:rPr>
                            <m:t>𝑐</m:t>
                          </m:r>
                        </m:sub>
                      </m:sSub>
                      <m:sSub>
                        <m:sSubPr>
                          <m:ctrlPr>
                            <a:rPr lang="zh-CN" altLang="zh-CN" sz="1500" i="1">
                              <a:solidFill>
                                <a:srgbClr val="000000"/>
                              </a:solidFill>
                              <a:latin typeface="Cambria Math" panose="02040503050406030204" pitchFamily="18" charset="0"/>
                            </a:rPr>
                          </m:ctrlPr>
                        </m:sSubPr>
                        <m:e>
                          <m:r>
                            <a:rPr lang="en-US" altLang="zh-CN" sz="1500" i="1">
                              <a:solidFill>
                                <a:srgbClr val="000000"/>
                              </a:solidFill>
                              <a:latin typeface="Cambria Math" panose="02040503050406030204" pitchFamily="18" charset="0"/>
                            </a:rPr>
                            <m:t>𝐼</m:t>
                          </m:r>
                        </m:e>
                        <m:sub>
                          <m:r>
                            <a:rPr lang="en-US" altLang="zh-CN" sz="1500" i="1">
                              <a:solidFill>
                                <a:srgbClr val="000000"/>
                              </a:solidFill>
                              <a:latin typeface="Cambria Math" panose="02040503050406030204" pitchFamily="18" charset="0"/>
                            </a:rPr>
                            <m:t>𝐶</m:t>
                          </m:r>
                        </m:sub>
                      </m:sSub>
                      <m:func>
                        <m:funcPr>
                          <m:ctrlPr>
                            <a:rPr lang="zh-CN" altLang="zh-CN" sz="1500" i="1">
                              <a:solidFill>
                                <a:srgbClr val="000000"/>
                              </a:solidFill>
                              <a:latin typeface="Cambria Math" panose="02040503050406030204" pitchFamily="18" charset="0"/>
                            </a:rPr>
                          </m:ctrlPr>
                        </m:funcPr>
                        <m:fName>
                          <m:r>
                            <a:rPr lang="en-US" altLang="zh-CN" sz="1500" i="1">
                              <a:solidFill>
                                <a:srgbClr val="000000"/>
                              </a:solidFill>
                              <a:latin typeface="Cambria Math" panose="02040503050406030204" pitchFamily="18" charset="0"/>
                            </a:rPr>
                            <m:t>𝑠𝑖𝑛</m:t>
                          </m:r>
                        </m:fName>
                        <m:e>
                          <m:r>
                            <a:rPr lang="en-US" altLang="zh-CN" sz="1500" i="1">
                              <a:solidFill>
                                <a:srgbClr val="000000"/>
                              </a:solidFill>
                              <a:latin typeface="Cambria Math" panose="02040503050406030204" pitchFamily="18" charset="0"/>
                            </a:rPr>
                            <m:t>2</m:t>
                          </m:r>
                        </m:e>
                      </m:func>
                      <m:r>
                        <a:rPr lang="en-US" altLang="zh-CN" sz="1500" i="1">
                          <a:solidFill>
                            <a:srgbClr val="000000"/>
                          </a:solidFill>
                          <a:latin typeface="Cambria Math" panose="02040503050406030204" pitchFamily="18" charset="0"/>
                        </a:rPr>
                        <m:t>𝜔</m:t>
                      </m:r>
                      <m:r>
                        <a:rPr lang="en-US" altLang="zh-CN" sz="1500" i="1">
                          <a:solidFill>
                            <a:srgbClr val="000000"/>
                          </a:solidFill>
                          <a:latin typeface="Cambria Math" panose="02040503050406030204" pitchFamily="18" charset="0"/>
                        </a:rPr>
                        <m:t>𝑡</m:t>
                      </m:r>
                    </m:oMath>
                  </m:oMathPara>
                </a14:m>
                <a:endParaRPr lang="en-US" altLang="zh-CN" sz="15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2"/>
                <a:ext cx="8380413" cy="2627142"/>
              </a:xfrm>
              <a:prstGeom prst="rect">
                <a:avLst/>
              </a:prstGeom>
              <a:blipFill>
                <a:blip r:embed="rId4"/>
                <a:stretch>
                  <a:fillRect l="-1382" b="-1856"/>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39002026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1"/>
            <a:ext cx="8380413" cy="4188657"/>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1800" b="0" dirty="0">
                <a:solidFill>
                  <a:srgbClr val="000000"/>
                </a:solidFill>
                <a:latin typeface="+mn-ea"/>
                <a:ea typeface="+mn-ea"/>
              </a:rPr>
              <a:t>2.</a:t>
            </a:r>
            <a:r>
              <a:rPr lang="zh-CN" altLang="en-US" sz="1800" b="0" dirty="0">
                <a:solidFill>
                  <a:srgbClr val="000000"/>
                </a:solidFill>
                <a:latin typeface="+mn-ea"/>
                <a:ea typeface="+mn-ea"/>
              </a:rPr>
              <a:t>有功功率</a:t>
            </a:r>
            <a:endParaRPr lang="en-US" altLang="zh-CN" sz="1800" b="0" i="1"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瞬时功率</a:t>
            </a:r>
            <a:r>
              <a:rPr lang="en-US" altLang="zh-CN" sz="1800" b="0" dirty="0">
                <a:solidFill>
                  <a:srgbClr val="000000"/>
                </a:solidFill>
                <a:latin typeface="+mn-ea"/>
                <a:ea typeface="+mn-ea"/>
              </a:rPr>
              <a:t>p</a:t>
            </a:r>
            <a:r>
              <a:rPr lang="zh-CN" altLang="en-US" sz="1800" b="0" dirty="0">
                <a:solidFill>
                  <a:srgbClr val="000000"/>
                </a:solidFill>
                <a:latin typeface="+mn-ea"/>
                <a:ea typeface="+mn-ea"/>
              </a:rPr>
              <a:t>的波形在横坐标上、下的面积是相等的，因此电容的有功功率</a:t>
            </a:r>
            <a:r>
              <a:rPr lang="en-US" altLang="zh-CN" sz="1800" b="0" dirty="0">
                <a:solidFill>
                  <a:srgbClr val="000000"/>
                </a:solidFill>
                <a:latin typeface="+mn-ea"/>
                <a:ea typeface="+mn-ea"/>
              </a:rPr>
              <a:t>P=0W</a:t>
            </a:r>
            <a:r>
              <a:rPr lang="zh-CN" altLang="en-US" sz="1800" b="0" dirty="0">
                <a:solidFill>
                  <a:srgbClr val="000000"/>
                </a:solidFill>
                <a:latin typeface="+mn-ea"/>
                <a:ea typeface="+mn-ea"/>
              </a:rPr>
              <a:t>，所以电容不消耗能量，只是将能量不停地吸收和释放，它是个储能元件。</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en-US" altLang="zh-CN" sz="1800" b="0" dirty="0">
                <a:solidFill>
                  <a:srgbClr val="000000"/>
                </a:solidFill>
                <a:latin typeface="+mn-ea"/>
                <a:ea typeface="+mn-ea"/>
              </a:rPr>
              <a:t>3.</a:t>
            </a:r>
            <a:r>
              <a:rPr lang="zh-CN" altLang="en-US" sz="1800" b="0" dirty="0">
                <a:solidFill>
                  <a:srgbClr val="000000"/>
                </a:solidFill>
                <a:latin typeface="+mn-ea"/>
                <a:ea typeface="+mn-ea"/>
              </a:rPr>
              <a:t>无功功率</a:t>
            </a:r>
            <a:endParaRPr lang="en-US" altLang="zh-CN" sz="1800" b="0" i="1"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虽然电容器不消耗电能，但是它与电源之间无时无刻不在进行着能量交换，即电容器的充电和放电。为了反映这种可逆的能量所转换的量，把单位时间内能量转换的最大值（即瞬时功率的最大值）称为电容的无功功率。</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p:txBody>
      </p:sp>
      <p:pic>
        <p:nvPicPr>
          <p:cNvPr id="3" name="图片 2" descr="QQ截图20200716110441">
            <a:extLst>
              <a:ext uri="{FF2B5EF4-FFF2-40B4-BE49-F238E27FC236}">
                <a16:creationId xmlns:a16="http://schemas.microsoft.com/office/drawing/2014/main" id="{7960C7B9-11AA-46D9-B076-571A4331E777}"/>
              </a:ext>
            </a:extLst>
          </p:cNvPr>
          <p:cNvPicPr/>
          <p:nvPr/>
        </p:nvPicPr>
        <p:blipFill>
          <a:blip r:embed="rId4" cstate="print">
            <a:lum contrast="30000"/>
            <a:extLst>
              <a:ext uri="{28A0092B-C50C-407E-A947-70E740481C1C}">
                <a14:useLocalDpi xmlns:a14="http://schemas.microsoft.com/office/drawing/2010/main" val="0"/>
              </a:ext>
            </a:extLst>
          </a:blip>
          <a:srcRect/>
          <a:stretch>
            <a:fillRect/>
          </a:stretch>
        </p:blipFill>
        <p:spPr bwMode="auto">
          <a:xfrm>
            <a:off x="3560563" y="2292154"/>
            <a:ext cx="2244854" cy="1329398"/>
          </a:xfrm>
          <a:prstGeom prst="rect">
            <a:avLst/>
          </a:prstGeom>
          <a:noFill/>
          <a:ln>
            <a:noFill/>
          </a:ln>
        </p:spPr>
      </p:pic>
    </p:spTree>
    <p:custDataLst>
      <p:tags r:id="rId1"/>
    </p:custDataLst>
    <p:extLst>
      <p:ext uri="{BB962C8B-B14F-4D97-AF65-F5344CB8AC3E}">
        <p14:creationId xmlns:p14="http://schemas.microsoft.com/office/powerpoint/2010/main" val="144028870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PageTitle"/>
          <p:cNvSpPr>
            <a:spLocks noGrp="1"/>
          </p:cNvSpPr>
          <p:nvPr>
            <p:ph type="title"/>
            <p:custDataLst>
              <p:tags r:id="rId2"/>
            </p:custDataLst>
          </p:nvPr>
        </p:nvSpPr>
        <p:spPr>
          <a:xfrm>
            <a:off x="492784" y="3166652"/>
            <a:ext cx="8158433" cy="524696"/>
          </a:xfrm>
        </p:spPr>
        <p:txBody>
          <a:bodyPr>
            <a:noAutofit/>
          </a:bodyPr>
          <a:lstStyle/>
          <a:p>
            <a:pPr algn="ctr"/>
            <a:r>
              <a:rPr lang="zh-CN" altLang="en-US" sz="4500"/>
              <a:t>第五节  </a:t>
            </a:r>
            <a:r>
              <a:rPr lang="zh-CN" altLang="en-US" sz="4500" dirty="0"/>
              <a:t>三相交流电路</a:t>
            </a:r>
          </a:p>
        </p:txBody>
      </p:sp>
    </p:spTree>
    <p:custDataLst>
      <p:tags r:id="rId1"/>
    </p:custDataLst>
    <p:extLst>
      <p:ext uri="{BB962C8B-B14F-4D97-AF65-F5344CB8AC3E}">
        <p14:creationId xmlns:p14="http://schemas.microsoft.com/office/powerpoint/2010/main" val="74712774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17578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一、三相电源</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三相电源是具有三个频率相同、幅值相等但相位不同的电动势的电源，用三相电源供电的电路就称为三相电路。</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（一）对称三相电源</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在电力工业中，三相电路中的电源通常是三相发电机，由它可以获得，三个频率相同、幅值相等、相位互差</a:t>
            </a:r>
            <a:r>
              <a:rPr lang="en-US" altLang="zh-CN" sz="1800" b="0" dirty="0">
                <a:solidFill>
                  <a:srgbClr val="000000"/>
                </a:solidFill>
                <a:latin typeface="+mn-ea"/>
                <a:ea typeface="+mn-ea"/>
              </a:rPr>
              <a:t>120°</a:t>
            </a:r>
            <a:r>
              <a:rPr lang="zh-CN" altLang="en-US" sz="1800" b="0" dirty="0">
                <a:solidFill>
                  <a:srgbClr val="000000"/>
                </a:solidFill>
                <a:latin typeface="+mn-ea"/>
                <a:ea typeface="+mn-ea"/>
              </a:rPr>
              <a:t>的电动势，这样的发电机称为对称三相电源。</a:t>
            </a:r>
            <a:endParaRPr lang="zh-CN" altLang="zh-CN" sz="1800" b="0" dirty="0">
              <a:solidFill>
                <a:srgbClr val="000000"/>
              </a:solidFill>
              <a:latin typeface="+mn-ea"/>
              <a:ea typeface="+mn-ea"/>
            </a:endParaRPr>
          </a:p>
        </p:txBody>
      </p:sp>
      <p:pic>
        <p:nvPicPr>
          <p:cNvPr id="3" name="图片 2" descr="QQ截图20200711162529">
            <a:extLst>
              <a:ext uri="{FF2B5EF4-FFF2-40B4-BE49-F238E27FC236}">
                <a16:creationId xmlns:a16="http://schemas.microsoft.com/office/drawing/2014/main" id="{394CDCA2-12E3-40B5-AD78-39B1832BDC9A}"/>
              </a:ext>
            </a:extLst>
          </p:cNvPr>
          <p:cNvPicPr/>
          <p:nvPr/>
        </p:nvPicPr>
        <p:blipFill>
          <a:blip r:embed="rId4" cstate="print">
            <a:lum contrast="48000"/>
            <a:extLst>
              <a:ext uri="{28A0092B-C50C-407E-A947-70E740481C1C}">
                <a14:useLocalDpi xmlns:a14="http://schemas.microsoft.com/office/drawing/2010/main" val="0"/>
              </a:ext>
            </a:extLst>
          </a:blip>
          <a:srcRect/>
          <a:stretch>
            <a:fillRect/>
          </a:stretch>
        </p:blipFill>
        <p:spPr bwMode="auto">
          <a:xfrm>
            <a:off x="3704392" y="4201844"/>
            <a:ext cx="1735217" cy="1498209"/>
          </a:xfrm>
          <a:prstGeom prst="rect">
            <a:avLst/>
          </a:prstGeom>
          <a:noFill/>
          <a:ln>
            <a:noFill/>
          </a:ln>
        </p:spPr>
      </p:pic>
    </p:spTree>
    <p:custDataLst>
      <p:tags r:id="rId1"/>
    </p:custDataLst>
    <p:extLst>
      <p:ext uri="{BB962C8B-B14F-4D97-AF65-F5344CB8AC3E}">
        <p14:creationId xmlns:p14="http://schemas.microsoft.com/office/powerpoint/2010/main" val="42310241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304917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（二）相序</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三相电源中每一相电压经过同一值（如正的最大值）的先后次序称为相序。</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工程上常用的相序是顺序，如果不加以说明，都是指顺序。工业上通常在交流发电机的三相引出线及配电装置的三相母线上，涂有黄、绿、红三种颜色，分别表示</a:t>
            </a:r>
            <a:r>
              <a:rPr lang="en-US" altLang="zh-CN" sz="1800" b="0" dirty="0">
                <a:solidFill>
                  <a:srgbClr val="000000"/>
                </a:solidFill>
                <a:latin typeface="+mn-ea"/>
                <a:ea typeface="+mn-ea"/>
              </a:rPr>
              <a:t>A</a:t>
            </a:r>
            <a:r>
              <a:rPr lang="zh-CN" altLang="en-US" sz="1800" b="0" dirty="0">
                <a:solidFill>
                  <a:srgbClr val="000000"/>
                </a:solidFill>
                <a:latin typeface="+mn-ea"/>
                <a:ea typeface="+mn-ea"/>
              </a:rPr>
              <a:t>、</a:t>
            </a:r>
            <a:r>
              <a:rPr lang="en-US" altLang="zh-CN" sz="1800" b="0" dirty="0">
                <a:solidFill>
                  <a:srgbClr val="000000"/>
                </a:solidFill>
                <a:latin typeface="+mn-ea"/>
                <a:ea typeface="+mn-ea"/>
              </a:rPr>
              <a:t>B</a:t>
            </a:r>
            <a:r>
              <a:rPr lang="zh-CN" altLang="en-US" sz="1800" b="0" dirty="0">
                <a:solidFill>
                  <a:srgbClr val="000000"/>
                </a:solidFill>
                <a:latin typeface="+mn-ea"/>
                <a:ea typeface="+mn-ea"/>
              </a:rPr>
              <a:t>、</a:t>
            </a:r>
            <a:r>
              <a:rPr lang="en-US" altLang="zh-CN" sz="1800" b="0" dirty="0">
                <a:solidFill>
                  <a:srgbClr val="000000"/>
                </a:solidFill>
                <a:latin typeface="+mn-ea"/>
                <a:ea typeface="+mn-ea"/>
              </a:rPr>
              <a:t>C</a:t>
            </a:r>
            <a:r>
              <a:rPr lang="zh-CN" altLang="en-US" sz="1800" b="0" dirty="0">
                <a:solidFill>
                  <a:srgbClr val="000000"/>
                </a:solidFill>
                <a:latin typeface="+mn-ea"/>
                <a:ea typeface="+mn-ea"/>
              </a:rPr>
              <a:t>三相。</a:t>
            </a:r>
          </a:p>
        </p:txBody>
      </p:sp>
    </p:spTree>
    <p:custDataLst>
      <p:tags r:id="rId1"/>
    </p:custDataLst>
    <p:extLst>
      <p:ext uri="{BB962C8B-B14F-4D97-AF65-F5344CB8AC3E}">
        <p14:creationId xmlns:p14="http://schemas.microsoft.com/office/powerpoint/2010/main" val="37357961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57671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二、三相电源的联接</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将三相电源的三个绕组以一定的方式联接起来就构成三相电路的电源。通常的联接方式是星形（也称</a:t>
            </a:r>
            <a:r>
              <a:rPr lang="en-US" altLang="zh-CN" sz="1800" b="0" dirty="0">
                <a:solidFill>
                  <a:srgbClr val="000000"/>
                </a:solidFill>
                <a:latin typeface="+mn-ea"/>
                <a:ea typeface="+mn-ea"/>
              </a:rPr>
              <a:t>Y</a:t>
            </a:r>
            <a:r>
              <a:rPr lang="zh-CN" altLang="en-US" sz="1800" b="0" dirty="0">
                <a:solidFill>
                  <a:srgbClr val="000000"/>
                </a:solidFill>
                <a:latin typeface="+mn-ea"/>
                <a:ea typeface="+mn-ea"/>
              </a:rPr>
              <a:t>形）联接和三角形（也称△形）联接。对三相发电机来说，通常采用星形联接。</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2400" b="0" dirty="0">
                <a:solidFill>
                  <a:srgbClr val="000000"/>
                </a:solidFill>
              </a:rPr>
              <a:t>（一）三相电源的星形联接</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将对称三相电源的尾端</a:t>
            </a:r>
            <a:r>
              <a:rPr lang="en-US" altLang="zh-CN" sz="1800" b="0" dirty="0">
                <a:solidFill>
                  <a:srgbClr val="000000"/>
                </a:solidFill>
                <a:latin typeface="+mn-ea"/>
                <a:ea typeface="+mn-ea"/>
              </a:rPr>
              <a:t>X</a:t>
            </a:r>
            <a:r>
              <a:rPr lang="zh-CN" altLang="en-US" sz="1800" b="0" dirty="0">
                <a:solidFill>
                  <a:srgbClr val="000000"/>
                </a:solidFill>
                <a:latin typeface="+mn-ea"/>
                <a:ea typeface="+mn-ea"/>
              </a:rPr>
              <a:t>、</a:t>
            </a:r>
            <a:r>
              <a:rPr lang="en-US" altLang="zh-CN" sz="1800" b="0" dirty="0">
                <a:solidFill>
                  <a:srgbClr val="000000"/>
                </a:solidFill>
                <a:latin typeface="+mn-ea"/>
                <a:ea typeface="+mn-ea"/>
              </a:rPr>
              <a:t>Y</a:t>
            </a:r>
            <a:r>
              <a:rPr lang="zh-CN" altLang="en-US" sz="1800" b="0" dirty="0">
                <a:solidFill>
                  <a:srgbClr val="000000"/>
                </a:solidFill>
                <a:latin typeface="+mn-ea"/>
                <a:ea typeface="+mn-ea"/>
              </a:rPr>
              <a:t>、</a:t>
            </a:r>
            <a:r>
              <a:rPr lang="en-US" altLang="zh-CN" sz="1800" b="0" dirty="0">
                <a:solidFill>
                  <a:srgbClr val="000000"/>
                </a:solidFill>
                <a:latin typeface="+mn-ea"/>
                <a:ea typeface="+mn-ea"/>
              </a:rPr>
              <a:t>Z</a:t>
            </a:r>
            <a:r>
              <a:rPr lang="zh-CN" altLang="en-US" sz="1800" b="0" dirty="0">
                <a:solidFill>
                  <a:srgbClr val="000000"/>
                </a:solidFill>
                <a:latin typeface="+mn-ea"/>
                <a:ea typeface="+mn-ea"/>
              </a:rPr>
              <a:t>联在一起，首端</a:t>
            </a:r>
            <a:r>
              <a:rPr lang="en-US" altLang="zh-CN" sz="1800" b="0" dirty="0">
                <a:solidFill>
                  <a:srgbClr val="000000"/>
                </a:solidFill>
                <a:latin typeface="+mn-ea"/>
                <a:ea typeface="+mn-ea"/>
              </a:rPr>
              <a:t>A</a:t>
            </a:r>
            <a:r>
              <a:rPr lang="zh-CN" altLang="en-US" sz="1800" b="0" dirty="0">
                <a:solidFill>
                  <a:srgbClr val="000000"/>
                </a:solidFill>
                <a:latin typeface="+mn-ea"/>
                <a:ea typeface="+mn-ea"/>
              </a:rPr>
              <a:t>、</a:t>
            </a:r>
            <a:r>
              <a:rPr lang="en-US" altLang="zh-CN" sz="1800" b="0" dirty="0">
                <a:solidFill>
                  <a:srgbClr val="000000"/>
                </a:solidFill>
                <a:latin typeface="+mn-ea"/>
                <a:ea typeface="+mn-ea"/>
              </a:rPr>
              <a:t>B</a:t>
            </a:r>
            <a:r>
              <a:rPr lang="zh-CN" altLang="en-US" sz="1800" b="0" dirty="0">
                <a:solidFill>
                  <a:srgbClr val="000000"/>
                </a:solidFill>
                <a:latin typeface="+mn-ea"/>
                <a:ea typeface="+mn-ea"/>
              </a:rPr>
              <a:t>、</a:t>
            </a:r>
            <a:r>
              <a:rPr lang="en-US" altLang="zh-CN" sz="1800" b="0" dirty="0">
                <a:solidFill>
                  <a:srgbClr val="000000"/>
                </a:solidFill>
                <a:latin typeface="+mn-ea"/>
                <a:ea typeface="+mn-ea"/>
              </a:rPr>
              <a:t>C</a:t>
            </a:r>
            <a:r>
              <a:rPr lang="zh-CN" altLang="en-US" sz="1800" b="0" dirty="0">
                <a:solidFill>
                  <a:srgbClr val="000000"/>
                </a:solidFill>
                <a:latin typeface="+mn-ea"/>
                <a:ea typeface="+mn-ea"/>
              </a:rPr>
              <a:t>引出作输出线，这种联接称为三相电源的星形联接。</a:t>
            </a:r>
            <a:endParaRPr lang="zh-CN" altLang="zh-CN" sz="1800" b="0" dirty="0">
              <a:solidFill>
                <a:srgbClr val="000000"/>
              </a:solidFill>
              <a:latin typeface="+mn-ea"/>
              <a:ea typeface="+mn-ea"/>
            </a:endParaRPr>
          </a:p>
        </p:txBody>
      </p:sp>
      <p:pic>
        <p:nvPicPr>
          <p:cNvPr id="2" name="图片 1">
            <a:extLst>
              <a:ext uri="{FF2B5EF4-FFF2-40B4-BE49-F238E27FC236}">
                <a16:creationId xmlns:a16="http://schemas.microsoft.com/office/drawing/2014/main" id="{1912E081-6718-45BC-B2EF-AA844EF98555}"/>
              </a:ext>
            </a:extLst>
          </p:cNvPr>
          <p:cNvPicPr>
            <a:picLocks noChangeAspect="1"/>
          </p:cNvPicPr>
          <p:nvPr/>
        </p:nvPicPr>
        <p:blipFill>
          <a:blip r:embed="rId4"/>
          <a:stretch>
            <a:fillRect/>
          </a:stretch>
        </p:blipFill>
        <p:spPr>
          <a:xfrm>
            <a:off x="2568178" y="4602774"/>
            <a:ext cx="4007644" cy="1150144"/>
          </a:xfrm>
          <a:prstGeom prst="rect">
            <a:avLst/>
          </a:prstGeom>
        </p:spPr>
      </p:pic>
    </p:spTree>
    <p:custDataLst>
      <p:tags r:id="rId1"/>
    </p:custDataLst>
    <p:extLst>
      <p:ext uri="{BB962C8B-B14F-4D97-AF65-F5344CB8AC3E}">
        <p14:creationId xmlns:p14="http://schemas.microsoft.com/office/powerpoint/2010/main" val="5048233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857251"/>
            <a:ext cx="8158433" cy="3587261"/>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（二）三相电源的三角形联接</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将对称</a:t>
            </a:r>
            <a:r>
              <a:rPr lang="en-US" altLang="zh-CN" sz="1800" b="0" dirty="0">
                <a:solidFill>
                  <a:srgbClr val="000000"/>
                </a:solidFill>
                <a:latin typeface="+mn-ea"/>
                <a:ea typeface="+mn-ea"/>
              </a:rPr>
              <a:t>S</a:t>
            </a:r>
            <a:r>
              <a:rPr lang="zh-CN" altLang="en-US" sz="1800" b="0" dirty="0">
                <a:solidFill>
                  <a:srgbClr val="000000"/>
                </a:solidFill>
                <a:latin typeface="+mn-ea"/>
                <a:ea typeface="+mn-ea"/>
              </a:rPr>
              <a:t>相电源中的三个单相电源首尾相接，由三个联接点引出三条端线就形成三角形联接的对称三相电源。</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对称三相电源三角形联接时，只有三条端线，没有中线，它一定是三相三线制。</a:t>
            </a:r>
          </a:p>
        </p:txBody>
      </p:sp>
      <p:pic>
        <p:nvPicPr>
          <p:cNvPr id="3" name="图片 2" descr="QQ截图20200711164750">
            <a:extLst>
              <a:ext uri="{FF2B5EF4-FFF2-40B4-BE49-F238E27FC236}">
                <a16:creationId xmlns:a16="http://schemas.microsoft.com/office/drawing/2014/main" id="{C6DB97F0-EB4C-4C87-AB83-54386E71BD64}"/>
              </a:ext>
            </a:extLst>
          </p:cNvPr>
          <p:cNvPicPr/>
          <p:nvPr/>
        </p:nvPicPr>
        <p:blipFill>
          <a:blip r:embed="rId4" cstate="print">
            <a:lum contrast="24000"/>
            <a:extLst>
              <a:ext uri="{28A0092B-C50C-407E-A947-70E740481C1C}">
                <a14:useLocalDpi xmlns:a14="http://schemas.microsoft.com/office/drawing/2010/main" val="0"/>
              </a:ext>
            </a:extLst>
          </a:blip>
          <a:srcRect/>
          <a:stretch>
            <a:fillRect/>
          </a:stretch>
        </p:blipFill>
        <p:spPr bwMode="auto">
          <a:xfrm>
            <a:off x="3397073" y="2819034"/>
            <a:ext cx="2349854" cy="1219933"/>
          </a:xfrm>
          <a:prstGeom prst="rect">
            <a:avLst/>
          </a:prstGeom>
          <a:noFill/>
          <a:ln>
            <a:noFill/>
          </a:ln>
        </p:spPr>
      </p:pic>
    </p:spTree>
    <p:custDataLst>
      <p:tags r:id="rId1"/>
    </p:custDataLst>
    <p:extLst>
      <p:ext uri="{BB962C8B-B14F-4D97-AF65-F5344CB8AC3E}">
        <p14:creationId xmlns:p14="http://schemas.microsoft.com/office/powerpoint/2010/main" val="180234057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2784" y="1056354"/>
            <a:ext cx="8158433" cy="3937820"/>
          </a:xfrm>
        </p:spPr>
        <p:txBody>
          <a:bodyPr>
            <a:normAutofit/>
          </a:bodyPr>
          <a:lstStyle/>
          <a:p>
            <a:pPr algn="l" fontAlgn="ctr">
              <a:lnSpc>
                <a:spcPts val="2700"/>
              </a:lnSpc>
            </a:pPr>
            <a:r>
              <a:rPr lang="zh-CN" altLang="zh-CN" dirty="0"/>
              <a:t>学习目标：</a:t>
            </a:r>
            <a:br>
              <a:rPr lang="en-US" altLang="zh-CN" b="0" dirty="0"/>
            </a:br>
            <a:br>
              <a:rPr lang="zh-CN" altLang="zh-CN" b="0" dirty="0"/>
            </a:br>
            <a:r>
              <a:rPr lang="en-US" altLang="zh-CN" sz="1800" dirty="0">
                <a:latin typeface="+mn-ea"/>
                <a:ea typeface="+mn-ea"/>
              </a:rPr>
              <a:t>1.</a:t>
            </a:r>
            <a:r>
              <a:rPr lang="zh-CN" altLang="en-US" sz="1800" dirty="0">
                <a:latin typeface="+mn-ea"/>
                <a:ea typeface="+mn-ea"/>
              </a:rPr>
              <a:t> 了解正弦交流电的概念</a:t>
            </a:r>
            <a:br>
              <a:rPr lang="zh-CN" altLang="en-US" sz="1800" dirty="0">
                <a:latin typeface="+mn-ea"/>
                <a:ea typeface="+mn-ea"/>
              </a:rPr>
            </a:br>
            <a:r>
              <a:rPr lang="en-US" altLang="zh-CN" sz="1800" dirty="0">
                <a:latin typeface="+mn-ea"/>
                <a:ea typeface="+mn-ea"/>
              </a:rPr>
              <a:t>2. </a:t>
            </a:r>
            <a:r>
              <a:rPr lang="zh-CN" altLang="en-US" sz="1800" dirty="0">
                <a:latin typeface="+mn-ea"/>
                <a:ea typeface="+mn-ea"/>
              </a:rPr>
              <a:t>掌握交流电的频率（周期）、幅值（有效值）、初相位、瞬时值、最大值和有效值概念</a:t>
            </a:r>
            <a:br>
              <a:rPr lang="zh-CN" altLang="en-US" sz="1800" dirty="0">
                <a:latin typeface="+mn-ea"/>
                <a:ea typeface="+mn-ea"/>
              </a:rPr>
            </a:br>
            <a:r>
              <a:rPr lang="en-US" altLang="zh-CN" sz="1800" dirty="0">
                <a:latin typeface="+mn-ea"/>
                <a:ea typeface="+mn-ea"/>
              </a:rPr>
              <a:t>3. </a:t>
            </a:r>
            <a:r>
              <a:rPr lang="zh-CN" altLang="en-US" sz="1800" dirty="0">
                <a:latin typeface="+mn-ea"/>
                <a:ea typeface="+mn-ea"/>
              </a:rPr>
              <a:t>掌握电阻、电容和电感在交流电路中的特性</a:t>
            </a:r>
            <a:br>
              <a:rPr lang="zh-CN" altLang="en-US" sz="1800" dirty="0">
                <a:latin typeface="+mn-ea"/>
                <a:ea typeface="+mn-ea"/>
              </a:rPr>
            </a:br>
            <a:r>
              <a:rPr lang="en-US" altLang="zh-CN" sz="1800" dirty="0">
                <a:latin typeface="+mn-ea"/>
                <a:ea typeface="+mn-ea"/>
              </a:rPr>
              <a:t>4. </a:t>
            </a:r>
            <a:r>
              <a:rPr lang="zh-CN" altLang="en-US" sz="1800" dirty="0">
                <a:latin typeface="+mn-ea"/>
                <a:ea typeface="+mn-ea"/>
              </a:rPr>
              <a:t>掌握三相交流电源</a:t>
            </a:r>
            <a:br>
              <a:rPr lang="zh-CN" altLang="en-US" sz="1800" dirty="0">
                <a:latin typeface="+mn-ea"/>
                <a:ea typeface="+mn-ea"/>
              </a:rPr>
            </a:br>
            <a:r>
              <a:rPr lang="en-US" altLang="zh-CN" sz="1800" dirty="0">
                <a:latin typeface="+mn-ea"/>
                <a:ea typeface="+mn-ea"/>
              </a:rPr>
              <a:t>5. </a:t>
            </a:r>
            <a:r>
              <a:rPr lang="zh-CN" altLang="en-US" sz="1800" dirty="0">
                <a:latin typeface="+mn-ea"/>
                <a:ea typeface="+mn-ea"/>
              </a:rPr>
              <a:t>掌握三相交流电负载的连接方法</a:t>
            </a:r>
            <a:br>
              <a:rPr lang="en-US" altLang="zh-CN" sz="1800" dirty="0">
                <a:latin typeface="+mn-ea"/>
                <a:ea typeface="+mn-ea"/>
              </a:rPr>
            </a:br>
            <a:br>
              <a:rPr lang="zh-CN" altLang="zh-CN" sz="1800" dirty="0">
                <a:latin typeface="+mn-ea"/>
                <a:ea typeface="+mn-ea"/>
              </a:rPr>
            </a:br>
            <a:r>
              <a:rPr lang="zh-CN" altLang="en-US" sz="1800" dirty="0">
                <a:latin typeface="+mn-ea"/>
                <a:ea typeface="+mn-ea"/>
              </a:rPr>
              <a:t>重点：掌握正弦交流电电路的基本物理量</a:t>
            </a:r>
            <a:br>
              <a:rPr lang="zh-CN" altLang="en-US" sz="1800" dirty="0">
                <a:latin typeface="+mn-ea"/>
                <a:ea typeface="+mn-ea"/>
              </a:rPr>
            </a:br>
            <a:r>
              <a:rPr lang="zh-CN" altLang="en-US" sz="1800" dirty="0">
                <a:latin typeface="+mn-ea"/>
                <a:ea typeface="+mn-ea"/>
              </a:rPr>
              <a:t>难点：掌握三相交流电路三相负载连接方式的选用</a:t>
            </a:r>
            <a:endParaRPr lang="zh-CN" altLang="zh-CN" sz="1800" dirty="0">
              <a:latin typeface="+mn-ea"/>
              <a:ea typeface="+mn-ea"/>
            </a:endParaRPr>
          </a:p>
        </p:txBody>
      </p:sp>
    </p:spTree>
    <p:extLst>
      <p:ext uri="{BB962C8B-B14F-4D97-AF65-F5344CB8AC3E}">
        <p14:creationId xmlns:p14="http://schemas.microsoft.com/office/powerpoint/2010/main" val="327524541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270740"/>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三、对称三相电路</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组成三相交流电路的每一相电路是单相交流电路、整个三相交流电路则是由三个单相交流电路所组成的复杂电路，它的分析方法是以单相交流电路的分析方法为基础的。</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对称三相电路是由对称三相电源和对称三相负载联接组成。一般电源均为对称电源，因此只要负载是对称三相负载，则该电路为对称三相电路。所谓对称三相负载是指三相负载的三个复阻抗相同。三相负载一般也接成星形或三角形。</a:t>
            </a:r>
            <a:endParaRPr lang="en-US" altLang="zh-CN" sz="1800" b="0" dirty="0">
              <a:solidFill>
                <a:srgbClr val="000000"/>
              </a:solidFill>
              <a:latin typeface="+mn-ea"/>
              <a:ea typeface="+mn-ea"/>
            </a:endParaRPr>
          </a:p>
        </p:txBody>
      </p:sp>
      <p:pic>
        <p:nvPicPr>
          <p:cNvPr id="3" name="图片 2">
            <a:extLst>
              <a:ext uri="{FF2B5EF4-FFF2-40B4-BE49-F238E27FC236}">
                <a16:creationId xmlns:a16="http://schemas.microsoft.com/office/drawing/2014/main" id="{C41D0D39-92F2-4FCF-9217-2A7A82EA5D4D}"/>
              </a:ext>
            </a:extLst>
          </p:cNvPr>
          <p:cNvPicPr>
            <a:picLocks noChangeAspect="1"/>
          </p:cNvPicPr>
          <p:nvPr/>
        </p:nvPicPr>
        <p:blipFill>
          <a:blip r:embed="rId4"/>
          <a:stretch>
            <a:fillRect/>
          </a:stretch>
        </p:blipFill>
        <p:spPr>
          <a:xfrm>
            <a:off x="2812824" y="4296802"/>
            <a:ext cx="3750469" cy="1457325"/>
          </a:xfrm>
          <a:prstGeom prst="rect">
            <a:avLst/>
          </a:prstGeom>
        </p:spPr>
      </p:pic>
    </p:spTree>
    <p:custDataLst>
      <p:tags r:id="rId1"/>
    </p:custDataLst>
    <p:extLst>
      <p:ext uri="{BB962C8B-B14F-4D97-AF65-F5344CB8AC3E}">
        <p14:creationId xmlns:p14="http://schemas.microsoft.com/office/powerpoint/2010/main" val="176857869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1"/>
                <a:ext cx="8158433" cy="4230860"/>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（一）负载</a:t>
                </a:r>
                <a:r>
                  <a:rPr lang="en-US" altLang="zh-CN" sz="2400" b="0" dirty="0">
                    <a:solidFill>
                      <a:srgbClr val="000000"/>
                    </a:solidFill>
                  </a:rPr>
                  <a:t>Y</a:t>
                </a:r>
                <a:r>
                  <a:rPr lang="zh-CN" altLang="en-US" sz="2400" b="0" dirty="0">
                    <a:solidFill>
                      <a:srgbClr val="000000"/>
                    </a:solidFill>
                  </a:rPr>
                  <a:t>联接的对称三相电路</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三相负载也作星形联接，且有中线。这种联接称</a:t>
                </a:r>
                <a:r>
                  <a:rPr lang="en-US" altLang="zh-CN" sz="1800" b="0" dirty="0">
                    <a:solidFill>
                      <a:srgbClr val="000000"/>
                    </a:solidFill>
                    <a:latin typeface="+mn-ea"/>
                    <a:ea typeface="+mn-ea"/>
                  </a:rPr>
                  <a:t>Y—Y</a:t>
                </a:r>
                <a:r>
                  <a:rPr lang="zh-CN" altLang="en-US" sz="1800" b="0" dirty="0">
                    <a:solidFill>
                      <a:srgbClr val="000000"/>
                    </a:solidFill>
                    <a:latin typeface="+mn-ea"/>
                    <a:ea typeface="+mn-ea"/>
                  </a:rPr>
                  <a:t>联接的三相四线制。</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负载星形联接的对称三相电路其负载电压、电流有以下特点：</a:t>
                </a:r>
              </a:p>
              <a:p>
                <a:pPr fontAlgn="ctr">
                  <a:lnSpc>
                    <a:spcPts val="2700"/>
                  </a:lnSpc>
                </a:pPr>
                <a:r>
                  <a:rPr lang="en-US" altLang="zh-CN" sz="1800" b="0" dirty="0">
                    <a:solidFill>
                      <a:srgbClr val="000000"/>
                    </a:solidFill>
                    <a:latin typeface="+mn-ea"/>
                    <a:ea typeface="+mn-ea"/>
                  </a:rPr>
                  <a:t>1. </a:t>
                </a:r>
                <a:r>
                  <a:rPr lang="zh-CN" altLang="en-US" sz="1800" b="0" dirty="0">
                    <a:solidFill>
                      <a:srgbClr val="000000"/>
                    </a:solidFill>
                    <a:latin typeface="+mn-ea"/>
                    <a:ea typeface="+mn-ea"/>
                  </a:rPr>
                  <a:t>线电压、相电压，线电流、相电流都是对称的。</a:t>
                </a:r>
                <a:r>
                  <a:rPr lang="en-US" altLang="zh-CN" sz="1800" b="0" dirty="0">
                    <a:solidFill>
                      <a:srgbClr val="000000"/>
                    </a:solidFill>
                    <a:latin typeface="+mn-ea"/>
                    <a:ea typeface="+mn-ea"/>
                  </a:rPr>
                  <a:t>2. </a:t>
                </a:r>
                <a:r>
                  <a:rPr lang="zh-CN" altLang="en-US" sz="1800" b="0" dirty="0">
                    <a:solidFill>
                      <a:srgbClr val="000000"/>
                    </a:solidFill>
                    <a:latin typeface="+mn-ea"/>
                    <a:ea typeface="+mn-ea"/>
                  </a:rPr>
                  <a:t>线电流等于相电流。</a:t>
                </a:r>
                <a:r>
                  <a:rPr lang="en-US" altLang="zh-CN" sz="1800" b="0" dirty="0">
                    <a:solidFill>
                      <a:srgbClr val="000000"/>
                    </a:solidFill>
                    <a:latin typeface="+mn-ea"/>
                    <a:ea typeface="+mn-ea"/>
                  </a:rPr>
                  <a:t>3. </a:t>
                </a:r>
                <a:r>
                  <a:rPr lang="zh-CN" altLang="en-US" sz="1800" b="0" dirty="0">
                    <a:solidFill>
                      <a:srgbClr val="000000"/>
                    </a:solidFill>
                    <a:latin typeface="+mn-ea"/>
                    <a:ea typeface="+mn-ea"/>
                  </a:rPr>
                  <a:t>线电压等于</a:t>
                </a:r>
                <a14:m>
                  <m:oMath xmlns:m="http://schemas.openxmlformats.org/officeDocument/2006/math">
                    <m:rad>
                      <m:radPr>
                        <m:degHide m:val="on"/>
                        <m:ctrlPr>
                          <a:rPr lang="zh-CN" altLang="zh-CN" sz="1800" i="1">
                            <a:solidFill>
                              <a:srgbClr val="000000"/>
                            </a:solidFill>
                            <a:latin typeface="Cambria Math" panose="02040503050406030204" pitchFamily="18" charset="0"/>
                          </a:rPr>
                        </m:ctrlPr>
                      </m:radPr>
                      <m:deg/>
                      <m:e>
                        <m:r>
                          <a:rPr lang="en-US" altLang="zh-CN" sz="1800" i="1">
                            <a:solidFill>
                              <a:srgbClr val="000000"/>
                            </a:solidFill>
                            <a:latin typeface="Cambria Math" panose="02040503050406030204" pitchFamily="18" charset="0"/>
                          </a:rPr>
                          <m:t>3</m:t>
                        </m:r>
                      </m:e>
                    </m:rad>
                  </m:oMath>
                </a14:m>
                <a:r>
                  <a:rPr lang="zh-CN" altLang="en-US" sz="1800" b="0" dirty="0">
                    <a:solidFill>
                      <a:srgbClr val="000000"/>
                    </a:solidFill>
                    <a:latin typeface="+mn-ea"/>
                    <a:ea typeface="+mn-ea"/>
                  </a:rPr>
                  <a:t>倍的相电压。</a:t>
                </a:r>
              </a:p>
              <a:p>
                <a:pPr fontAlgn="ctr">
                  <a:lnSpc>
                    <a:spcPts val="2700"/>
                  </a:lnSpc>
                </a:pPr>
                <a:endParaRPr lang="zh-CN"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1"/>
                <a:ext cx="8158433" cy="4230860"/>
              </a:xfrm>
              <a:prstGeom prst="rect">
                <a:avLst/>
              </a:prstGeom>
              <a:blipFill>
                <a:blip r:embed="rId4"/>
                <a:stretch>
                  <a:fillRect l="-1420" t="-720"/>
                </a:stretch>
              </a:blipFill>
            </p:spPr>
            <p:txBody>
              <a:bodyPr/>
              <a:lstStyle/>
              <a:p>
                <a:r>
                  <a:rPr lang="zh-CN" altLang="en-US">
                    <a:noFill/>
                  </a:rPr>
                  <a:t> </a:t>
                </a:r>
              </a:p>
            </p:txBody>
          </p:sp>
        </mc:Fallback>
      </mc:AlternateContent>
      <p:pic>
        <p:nvPicPr>
          <p:cNvPr id="4" name="图片 3" descr="QQ截图20200711165642">
            <a:extLst>
              <a:ext uri="{FF2B5EF4-FFF2-40B4-BE49-F238E27FC236}">
                <a16:creationId xmlns:a16="http://schemas.microsoft.com/office/drawing/2014/main" id="{B790FF46-CB24-47BF-93AA-AFF4A027479A}"/>
              </a:ext>
            </a:extLst>
          </p:cNvPr>
          <p:cNvPicPr/>
          <p:nvPr/>
        </p:nvPicPr>
        <p:blipFill>
          <a:blip r:embed="rId5" cstate="print">
            <a:lum contrast="30000"/>
            <a:extLst>
              <a:ext uri="{28A0092B-C50C-407E-A947-70E740481C1C}">
                <a14:useLocalDpi xmlns:a14="http://schemas.microsoft.com/office/drawing/2010/main" val="0"/>
              </a:ext>
            </a:extLst>
          </a:blip>
          <a:srcRect/>
          <a:stretch>
            <a:fillRect/>
          </a:stretch>
        </p:blipFill>
        <p:spPr bwMode="auto">
          <a:xfrm>
            <a:off x="3218376" y="2320824"/>
            <a:ext cx="2707248" cy="1353482"/>
          </a:xfrm>
          <a:prstGeom prst="rect">
            <a:avLst/>
          </a:prstGeom>
          <a:noFill/>
          <a:ln>
            <a:noFill/>
          </a:ln>
        </p:spPr>
      </p:pic>
    </p:spTree>
    <p:custDataLst>
      <p:tags r:id="rId1"/>
    </p:custDataLst>
    <p:extLst>
      <p:ext uri="{BB962C8B-B14F-4D97-AF65-F5344CB8AC3E}">
        <p14:creationId xmlns:p14="http://schemas.microsoft.com/office/powerpoint/2010/main" val="361795183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1"/>
                <a:ext cx="8158433" cy="4441876"/>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（二）负载</a:t>
                </a:r>
                <a:r>
                  <a:rPr lang="zh-CN" altLang="en-US" sz="4500" b="0" dirty="0">
                    <a:solidFill>
                      <a:srgbClr val="000000"/>
                    </a:solidFill>
                  </a:rPr>
                  <a:t>△</a:t>
                </a:r>
                <a:r>
                  <a:rPr lang="zh-CN" altLang="en-US" sz="2400" b="0" dirty="0">
                    <a:solidFill>
                      <a:srgbClr val="000000"/>
                    </a:solidFill>
                  </a:rPr>
                  <a:t>联接的对称三相电路</a:t>
                </a:r>
                <a:endParaRPr lang="en-US" altLang="zh-CN" sz="2400" b="0" dirty="0">
                  <a:solidFill>
                    <a:srgbClr val="000000"/>
                  </a:solidFill>
                </a:endParaRPr>
              </a:p>
              <a:p>
                <a:pPr fontAlgn="ctr">
                  <a:lnSpc>
                    <a:spcPts val="2700"/>
                  </a:lnSpc>
                </a:pPr>
                <a:endParaRPr lang="en-US" altLang="zh-CN" sz="2400" b="0" dirty="0">
                  <a:solidFill>
                    <a:srgbClr val="000000"/>
                  </a:solidFill>
                </a:endParaRPr>
              </a:p>
              <a:p>
                <a:pPr fontAlgn="ctr">
                  <a:lnSpc>
                    <a:spcPts val="2700"/>
                  </a:lnSpc>
                </a:pPr>
                <a:r>
                  <a:rPr lang="zh-CN" altLang="en-US" sz="1800" b="0" dirty="0">
                    <a:solidFill>
                      <a:srgbClr val="000000"/>
                    </a:solidFill>
                    <a:latin typeface="+mn-ea"/>
                    <a:ea typeface="+mn-ea"/>
                  </a:rPr>
                  <a:t>负载作三角形联接，与负载相联的三个电源一定是线电压，不管电源是星形联接还是三角形联接。</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负载△形联接的对称三相电路，其负载电压、电流有以下特点：</a:t>
                </a:r>
              </a:p>
              <a:p>
                <a:pPr fontAlgn="ctr">
                  <a:lnSpc>
                    <a:spcPts val="2700"/>
                  </a:lnSpc>
                </a:pPr>
                <a:r>
                  <a:rPr lang="en-US" altLang="zh-CN" sz="1800" b="0" dirty="0">
                    <a:solidFill>
                      <a:srgbClr val="000000"/>
                    </a:solidFill>
                    <a:latin typeface="+mn-ea"/>
                    <a:ea typeface="+mn-ea"/>
                  </a:rPr>
                  <a:t>1. </a:t>
                </a:r>
                <a:r>
                  <a:rPr lang="zh-CN" altLang="en-US" sz="1800" b="0" dirty="0">
                    <a:solidFill>
                      <a:srgbClr val="000000"/>
                    </a:solidFill>
                    <a:latin typeface="+mn-ea"/>
                    <a:ea typeface="+mn-ea"/>
                  </a:rPr>
                  <a:t>相电压、线电压，相电流、线电流均对称。</a:t>
                </a:r>
                <a:r>
                  <a:rPr lang="en-US" altLang="zh-CN" sz="1800" b="0" dirty="0">
                    <a:solidFill>
                      <a:srgbClr val="000000"/>
                    </a:solidFill>
                    <a:latin typeface="+mn-ea"/>
                    <a:ea typeface="+mn-ea"/>
                  </a:rPr>
                  <a:t>2. </a:t>
                </a:r>
                <a:r>
                  <a:rPr lang="zh-CN" altLang="en-US" sz="1800" b="0" dirty="0">
                    <a:solidFill>
                      <a:srgbClr val="000000"/>
                    </a:solidFill>
                    <a:latin typeface="+mn-ea"/>
                    <a:ea typeface="+mn-ea"/>
                  </a:rPr>
                  <a:t>每相负载上的线电压等于相电压。</a:t>
                </a:r>
                <a:r>
                  <a:rPr lang="en-US" altLang="zh-CN" sz="1800" b="0" dirty="0">
                    <a:solidFill>
                      <a:srgbClr val="000000"/>
                    </a:solidFill>
                    <a:latin typeface="+mn-ea"/>
                    <a:ea typeface="+mn-ea"/>
                  </a:rPr>
                  <a:t>3. </a:t>
                </a:r>
                <a:r>
                  <a:rPr lang="zh-CN" altLang="en-US" sz="1800" b="0" dirty="0">
                    <a:solidFill>
                      <a:srgbClr val="000000"/>
                    </a:solidFill>
                    <a:latin typeface="+mn-ea"/>
                    <a:ea typeface="+mn-ea"/>
                  </a:rPr>
                  <a:t>线电流大小的有效值等于相电流有效值的</a:t>
                </a:r>
                <a14:m>
                  <m:oMath xmlns:m="http://schemas.openxmlformats.org/officeDocument/2006/math">
                    <m:rad>
                      <m:radPr>
                        <m:degHide m:val="on"/>
                        <m:ctrlPr>
                          <a:rPr lang="zh-CN" altLang="zh-CN" sz="1800" i="1">
                            <a:solidFill>
                              <a:srgbClr val="000000"/>
                            </a:solidFill>
                            <a:latin typeface="Cambria Math" panose="02040503050406030204" pitchFamily="18" charset="0"/>
                          </a:rPr>
                        </m:ctrlPr>
                      </m:radPr>
                      <m:deg/>
                      <m:e>
                        <m:r>
                          <a:rPr lang="en-US" altLang="zh-CN" sz="1800" i="1">
                            <a:solidFill>
                              <a:srgbClr val="000000"/>
                            </a:solidFill>
                            <a:latin typeface="Cambria Math" panose="02040503050406030204" pitchFamily="18" charset="0"/>
                          </a:rPr>
                          <m:t>3</m:t>
                        </m:r>
                      </m:e>
                    </m:rad>
                  </m:oMath>
                </a14:m>
                <a:r>
                  <a:rPr lang="zh-CN" altLang="en-US" sz="1800" b="0" dirty="0">
                    <a:solidFill>
                      <a:srgbClr val="000000"/>
                    </a:solidFill>
                    <a:latin typeface="+mn-ea"/>
                    <a:ea typeface="+mn-ea"/>
                  </a:rPr>
                  <a:t>倍。即</a:t>
                </a:r>
                <a14:m>
                  <m:oMath xmlns:m="http://schemas.openxmlformats.org/officeDocument/2006/math">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𝐼</m:t>
                        </m:r>
                      </m:e>
                      <m:sub>
                        <m:r>
                          <a:rPr lang="en-US" altLang="zh-CN" sz="1800" i="1">
                            <a:solidFill>
                              <a:srgbClr val="000000"/>
                            </a:solidFill>
                            <a:latin typeface="Cambria Math" panose="02040503050406030204" pitchFamily="18" charset="0"/>
                          </a:rPr>
                          <m:t>𝐿</m:t>
                        </m:r>
                      </m:sub>
                    </m:sSub>
                    <m:r>
                      <a:rPr lang="en-US" altLang="zh-CN" sz="1800" i="1">
                        <a:solidFill>
                          <a:srgbClr val="000000"/>
                        </a:solidFill>
                        <a:latin typeface="Cambria Math" panose="02040503050406030204" pitchFamily="18" charset="0"/>
                      </a:rPr>
                      <m:t>=</m:t>
                    </m:r>
                    <m:rad>
                      <m:radPr>
                        <m:degHide m:val="on"/>
                        <m:ctrlPr>
                          <a:rPr lang="zh-CN" altLang="zh-CN" sz="1800" i="1">
                            <a:solidFill>
                              <a:srgbClr val="000000"/>
                            </a:solidFill>
                            <a:latin typeface="Cambria Math" panose="02040503050406030204" pitchFamily="18" charset="0"/>
                          </a:rPr>
                        </m:ctrlPr>
                      </m:radPr>
                      <m:deg/>
                      <m:e>
                        <m:r>
                          <a:rPr lang="en-US" altLang="zh-CN" sz="1800" i="1">
                            <a:solidFill>
                              <a:srgbClr val="000000"/>
                            </a:solidFill>
                            <a:latin typeface="Cambria Math" panose="02040503050406030204" pitchFamily="18" charset="0"/>
                          </a:rPr>
                          <m:t>3</m:t>
                        </m:r>
                      </m:e>
                    </m:rad>
                    <m:sSub>
                      <m:sSubPr>
                        <m:ctrlPr>
                          <a:rPr lang="zh-CN"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𝐼</m:t>
                        </m:r>
                      </m:e>
                      <m:sub>
                        <m:r>
                          <a:rPr lang="en-US" altLang="zh-CN" sz="1800" i="1">
                            <a:solidFill>
                              <a:srgbClr val="000000"/>
                            </a:solidFill>
                            <a:latin typeface="Cambria Math" panose="02040503050406030204" pitchFamily="18" charset="0"/>
                          </a:rPr>
                          <m:t>𝑝</m:t>
                        </m:r>
                      </m:sub>
                    </m:sSub>
                    <m:r>
                      <a:rPr lang="en-US" altLang="zh-CN" sz="1800" i="1">
                        <a:solidFill>
                          <a:srgbClr val="000000"/>
                        </a:solidFill>
                        <a:latin typeface="Cambria Math" panose="02040503050406030204" pitchFamily="18" charset="0"/>
                      </a:rPr>
                      <m:t> </m:t>
                    </m:r>
                  </m:oMath>
                </a14:m>
                <a:r>
                  <a:rPr lang="zh-CN" altLang="en-US" sz="1800" b="0" dirty="0">
                    <a:solidFill>
                      <a:srgbClr val="000000"/>
                    </a:solidFill>
                    <a:latin typeface="+mn-ea"/>
                    <a:ea typeface="+mn-ea"/>
                  </a:rPr>
                  <a:t>，且线电流滞后相应的相电流</a:t>
                </a:r>
                <a:r>
                  <a:rPr lang="en-US" altLang="zh-CN" sz="1800" b="0" dirty="0">
                    <a:solidFill>
                      <a:srgbClr val="000000"/>
                    </a:solidFill>
                    <a:latin typeface="+mn-ea"/>
                    <a:ea typeface="+mn-ea"/>
                  </a:rPr>
                  <a:t>30°</a:t>
                </a:r>
                <a:r>
                  <a:rPr lang="zh-CN" altLang="en-US" sz="1800" b="0" dirty="0">
                    <a:solidFill>
                      <a:srgbClr val="000000"/>
                    </a:solidFill>
                    <a:latin typeface="+mn-ea"/>
                    <a:ea typeface="+mn-ea"/>
                  </a:rPr>
                  <a:t>。</a:t>
                </a:r>
              </a:p>
              <a:p>
                <a:pPr fontAlgn="ctr">
                  <a:lnSpc>
                    <a:spcPts val="2700"/>
                  </a:lnSpc>
                </a:pPr>
                <a:endParaRPr lang="zh-CN"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1"/>
                <a:ext cx="8158433" cy="4441876"/>
              </a:xfrm>
              <a:prstGeom prst="rect">
                <a:avLst/>
              </a:prstGeom>
              <a:blipFill>
                <a:blip r:embed="rId4"/>
                <a:stretch>
                  <a:fillRect l="-1420" t="-3155" r="-972"/>
                </a:stretch>
              </a:blipFill>
            </p:spPr>
            <p:txBody>
              <a:bodyPr/>
              <a:lstStyle/>
              <a:p>
                <a:r>
                  <a:rPr lang="zh-CN" altLang="en-US">
                    <a:noFill/>
                  </a:rPr>
                  <a:t> </a:t>
                </a:r>
              </a:p>
            </p:txBody>
          </p:sp>
        </mc:Fallback>
      </mc:AlternateContent>
      <p:pic>
        <p:nvPicPr>
          <p:cNvPr id="5" name="图片 4" descr="QQ截图20200711171259">
            <a:extLst>
              <a:ext uri="{FF2B5EF4-FFF2-40B4-BE49-F238E27FC236}">
                <a16:creationId xmlns:a16="http://schemas.microsoft.com/office/drawing/2014/main" id="{F0670B66-E5F5-4477-AB02-D1136B5FEA17}"/>
              </a:ext>
            </a:extLst>
          </p:cNvPr>
          <p:cNvPicPr/>
          <p:nvPr/>
        </p:nvPicPr>
        <p:blipFill>
          <a:blip r:embed="rId5" cstate="print">
            <a:lum contrast="24000"/>
            <a:extLst>
              <a:ext uri="{28A0092B-C50C-407E-A947-70E740481C1C}">
                <a14:useLocalDpi xmlns:a14="http://schemas.microsoft.com/office/drawing/2010/main" val="0"/>
              </a:ext>
            </a:extLst>
          </a:blip>
          <a:srcRect/>
          <a:stretch>
            <a:fillRect/>
          </a:stretch>
        </p:blipFill>
        <p:spPr bwMode="auto">
          <a:xfrm>
            <a:off x="3595459" y="2452467"/>
            <a:ext cx="1953083" cy="1190186"/>
          </a:xfrm>
          <a:prstGeom prst="rect">
            <a:avLst/>
          </a:prstGeom>
          <a:noFill/>
          <a:ln>
            <a:noFill/>
          </a:ln>
        </p:spPr>
      </p:pic>
    </p:spTree>
    <p:custDataLst>
      <p:tags r:id="rId1"/>
    </p:custDataLst>
    <p:extLst>
      <p:ext uri="{BB962C8B-B14F-4D97-AF65-F5344CB8AC3E}">
        <p14:creationId xmlns:p14="http://schemas.microsoft.com/office/powerpoint/2010/main" val="20382463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1"/>
                <a:ext cx="8306558" cy="4220309"/>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625" b="0" dirty="0">
                    <a:solidFill>
                      <a:srgbClr val="000000"/>
                    </a:solidFill>
                  </a:rPr>
                  <a:t>四、不对称三相电路</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在三相电路中，电源和负载只要有一个不对称，则三相电路就不对称，一般来说，三相电源总可以认为是对称的。不对称主要是指负载不对称。日常照明电路就属于这种。</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综上所述，在不对称三相电路中，如果有中线，且输电线阻抗</a:t>
                </a:r>
                <a:r>
                  <a:rPr lang="en-US" altLang="zh-CN" sz="1800" b="0" dirty="0">
                    <a:solidFill>
                      <a:srgbClr val="000000"/>
                    </a:solidFill>
                    <a:latin typeface="+mn-ea"/>
                    <a:ea typeface="+mn-ea"/>
                  </a:rPr>
                  <a:t>Z≈0</a:t>
                </a:r>
                <a:r>
                  <a:rPr lang="zh-CN" altLang="en-US" sz="1800" b="0" dirty="0">
                    <a:solidFill>
                      <a:srgbClr val="000000"/>
                    </a:solidFill>
                    <a:latin typeface="+mn-ea"/>
                    <a:ea typeface="+mn-ea"/>
                  </a:rPr>
                  <a:t>，则中线可迫使</a:t>
                </a:r>
                <a14:m>
                  <m:oMath xmlns:m="http://schemas.openxmlformats.org/officeDocument/2006/math">
                    <m:sSub>
                      <m:sSubPr>
                        <m:ctrlPr>
                          <a:rPr lang="zh-CN" altLang="zh-CN" sz="1800" i="1">
                            <a:solidFill>
                              <a:srgbClr val="000000"/>
                            </a:solidFill>
                            <a:latin typeface="Cambria Math" panose="02040503050406030204" pitchFamily="18" charset="0"/>
                            <a:ea typeface="+mn-ea"/>
                          </a:rPr>
                        </m:ctrlPr>
                      </m:sSubPr>
                      <m:e>
                        <m:r>
                          <a:rPr lang="en-US" altLang="zh-CN" sz="1800" i="1">
                            <a:solidFill>
                              <a:srgbClr val="000000"/>
                            </a:solidFill>
                            <a:latin typeface="Cambria Math" panose="02040503050406030204" pitchFamily="18" charset="0"/>
                            <a:ea typeface="+mn-ea"/>
                          </a:rPr>
                          <m:t>𝑈</m:t>
                        </m:r>
                      </m:e>
                      <m:sub>
                        <m:r>
                          <a:rPr lang="en-US" altLang="zh-CN" sz="1800" i="1">
                            <a:solidFill>
                              <a:srgbClr val="000000"/>
                            </a:solidFill>
                            <a:latin typeface="Cambria Math" panose="02040503050406030204" pitchFamily="18" charset="0"/>
                            <a:ea typeface="+mn-ea"/>
                          </a:rPr>
                          <m:t>𝑛𝑁</m:t>
                        </m:r>
                      </m:sub>
                    </m:sSub>
                  </m:oMath>
                </a14:m>
                <a:r>
                  <a:rPr lang="en-US" altLang="zh-CN" sz="1800" b="0" dirty="0">
                    <a:solidFill>
                      <a:srgbClr val="000000"/>
                    </a:solidFill>
                    <a:latin typeface="+mn-ea"/>
                    <a:ea typeface="+mn-ea"/>
                  </a:rPr>
                  <a:t>=0</a:t>
                </a:r>
                <a:r>
                  <a:rPr lang="zh-CN" altLang="en-US" sz="1800" b="0" dirty="0">
                    <a:solidFill>
                      <a:srgbClr val="000000"/>
                    </a:solidFill>
                    <a:latin typeface="+mn-ea"/>
                    <a:ea typeface="+mn-ea"/>
                  </a:rPr>
                  <a:t>，尽管电路不对称，但可使负载相电压对称，以保证负载正常工作；若无中线，则中点移位，造成负载相电压不对称，从而可能使负载不能正常工作。可见，中线作用至关重要，且不能断开。实际接线中，中线的干线必须考虑有足够的机械强度，且不允许安装开关和熔丝。</a:t>
                </a:r>
                <a:endParaRPr lang="en-US" altLang="zh-CN" sz="18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1"/>
                <a:ext cx="8306558" cy="4220309"/>
              </a:xfrm>
              <a:prstGeom prst="rect">
                <a:avLst/>
              </a:prstGeom>
              <a:blipFill>
                <a:blip r:embed="rId4"/>
                <a:stretch>
                  <a:fillRect l="-1615" r="-1615" b="-259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45242684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3"/>
                <a:ext cx="8158433" cy="5067233"/>
              </a:xfrm>
              <a:prstGeom prst="rect">
                <a:avLst/>
              </a:prstGeom>
            </p:spPr>
            <p:txBody>
              <a:bodyPr vert="horz" lIns="68580" tIns="34290" rIns="68580" bIns="34290" rtlCol="0" anchor="b">
                <a:normAutofit fontScale="92500"/>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850" b="0" dirty="0">
                    <a:solidFill>
                      <a:srgbClr val="000000"/>
                    </a:solidFill>
                  </a:rPr>
                  <a:t>五、三相电路的功率</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在三相电路中，三相负载的有功功率、无功功率分别等于每相负载上的有功功率、无功功率之和，即</a:t>
                </a:r>
                <a:endParaRPr lang="en-US" altLang="zh-CN" sz="1800" b="0" dirty="0">
                  <a:solidFill>
                    <a:srgbClr val="000000"/>
                  </a:solidFill>
                  <a:latin typeface="+mn-ea"/>
                  <a:ea typeface="+mn-ea"/>
                </a:endParaRPr>
              </a:p>
              <a:p>
                <a:pPr fontAlgn="ctr">
                  <a:lnSpc>
                    <a:spcPts val="2700"/>
                  </a:lnSpc>
                </a:pPr>
                <a:endParaRPr lang="en-US" altLang="zh-CN" sz="19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zh-CN" sz="1900" i="1">
                              <a:solidFill>
                                <a:srgbClr val="000000"/>
                              </a:solidFill>
                              <a:latin typeface="Cambria Math" panose="02040503050406030204" pitchFamily="18" charset="0"/>
                              <a:ea typeface="+mn-ea"/>
                            </a:rPr>
                          </m:ctrlPr>
                        </m:mPr>
                        <m:mr>
                          <m:e>
                            <m:r>
                              <a:rPr lang="en-US" altLang="zh-CN" sz="1900" i="1">
                                <a:solidFill>
                                  <a:srgbClr val="000000"/>
                                </a:solidFill>
                                <a:latin typeface="Cambria Math" panose="02040503050406030204" pitchFamily="18" charset="0"/>
                                <a:ea typeface="+mn-ea"/>
                              </a:rPr>
                              <m:t>𝑃</m:t>
                            </m:r>
                            <m:r>
                              <a:rPr lang="en-US" altLang="zh-CN" sz="1900" i="1">
                                <a:solidFill>
                                  <a:srgbClr val="000000"/>
                                </a:solidFill>
                                <a:latin typeface="Cambria Math" panose="02040503050406030204" pitchFamily="18" charset="0"/>
                                <a:ea typeface="+mn-ea"/>
                              </a:rPr>
                              <m:t>=</m:t>
                            </m:r>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𝑃</m:t>
                                </m:r>
                              </m:e>
                              <m:sub>
                                <m:r>
                                  <a:rPr lang="en-US" altLang="zh-CN" sz="1900" i="1">
                                    <a:solidFill>
                                      <a:srgbClr val="000000"/>
                                    </a:solidFill>
                                    <a:latin typeface="Cambria Math" panose="02040503050406030204" pitchFamily="18" charset="0"/>
                                    <a:ea typeface="+mn-ea"/>
                                  </a:rPr>
                                  <m:t>𝐴</m:t>
                                </m:r>
                              </m:sub>
                            </m:sSub>
                            <m:r>
                              <a:rPr lang="en-US" altLang="zh-CN" sz="1900" i="1">
                                <a:solidFill>
                                  <a:srgbClr val="000000"/>
                                </a:solidFill>
                                <a:latin typeface="Cambria Math" panose="02040503050406030204" pitchFamily="18" charset="0"/>
                                <a:ea typeface="+mn-ea"/>
                              </a:rPr>
                              <m:t>+</m:t>
                            </m:r>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𝑃</m:t>
                                </m:r>
                              </m:e>
                              <m:sub>
                                <m:r>
                                  <a:rPr lang="en-US" altLang="zh-CN" sz="1900" i="1">
                                    <a:solidFill>
                                      <a:srgbClr val="000000"/>
                                    </a:solidFill>
                                    <a:latin typeface="Cambria Math" panose="02040503050406030204" pitchFamily="18" charset="0"/>
                                    <a:ea typeface="+mn-ea"/>
                                  </a:rPr>
                                  <m:t>𝐵</m:t>
                                </m:r>
                              </m:sub>
                            </m:sSub>
                            <m:r>
                              <a:rPr lang="en-US" altLang="zh-CN" sz="1900" i="1">
                                <a:solidFill>
                                  <a:srgbClr val="000000"/>
                                </a:solidFill>
                                <a:latin typeface="Cambria Math" panose="02040503050406030204" pitchFamily="18" charset="0"/>
                                <a:ea typeface="+mn-ea"/>
                              </a:rPr>
                              <m:t>+</m:t>
                            </m:r>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𝑃</m:t>
                                </m:r>
                              </m:e>
                              <m:sub>
                                <m:r>
                                  <a:rPr lang="en-US" altLang="zh-CN" sz="1900" i="1">
                                    <a:solidFill>
                                      <a:srgbClr val="000000"/>
                                    </a:solidFill>
                                    <a:latin typeface="Cambria Math" panose="02040503050406030204" pitchFamily="18" charset="0"/>
                                    <a:ea typeface="+mn-ea"/>
                                  </a:rPr>
                                  <m:t>𝐶</m:t>
                                </m:r>
                              </m:sub>
                            </m:sSub>
                          </m:e>
                        </m:mr>
                        <m:mr>
                          <m:e>
                            <m:r>
                              <a:rPr lang="en-US" altLang="zh-CN" sz="1900" i="1">
                                <a:solidFill>
                                  <a:srgbClr val="000000"/>
                                </a:solidFill>
                                <a:latin typeface="Cambria Math" panose="02040503050406030204" pitchFamily="18" charset="0"/>
                                <a:ea typeface="+mn-ea"/>
                              </a:rPr>
                              <m:t>𝑄</m:t>
                            </m:r>
                            <m:r>
                              <a:rPr lang="en-US" altLang="zh-CN" sz="1900" i="1">
                                <a:solidFill>
                                  <a:srgbClr val="000000"/>
                                </a:solidFill>
                                <a:latin typeface="Cambria Math" panose="02040503050406030204" pitchFamily="18" charset="0"/>
                                <a:ea typeface="+mn-ea"/>
                              </a:rPr>
                              <m:t>=</m:t>
                            </m:r>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𝑄</m:t>
                                </m:r>
                              </m:e>
                              <m:sub>
                                <m:r>
                                  <a:rPr lang="en-US" altLang="zh-CN" sz="1900" i="1">
                                    <a:solidFill>
                                      <a:srgbClr val="000000"/>
                                    </a:solidFill>
                                    <a:latin typeface="Cambria Math" panose="02040503050406030204" pitchFamily="18" charset="0"/>
                                    <a:ea typeface="+mn-ea"/>
                                  </a:rPr>
                                  <m:t>𝐴</m:t>
                                </m:r>
                              </m:sub>
                            </m:sSub>
                            <m:r>
                              <a:rPr lang="en-US" altLang="zh-CN" sz="1900" i="1">
                                <a:solidFill>
                                  <a:srgbClr val="000000"/>
                                </a:solidFill>
                                <a:latin typeface="Cambria Math" panose="02040503050406030204" pitchFamily="18" charset="0"/>
                                <a:ea typeface="+mn-ea"/>
                              </a:rPr>
                              <m:t>+</m:t>
                            </m:r>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𝑄</m:t>
                                </m:r>
                              </m:e>
                              <m:sub>
                                <m:r>
                                  <a:rPr lang="en-US" altLang="zh-CN" sz="1900" i="1">
                                    <a:solidFill>
                                      <a:srgbClr val="000000"/>
                                    </a:solidFill>
                                    <a:latin typeface="Cambria Math" panose="02040503050406030204" pitchFamily="18" charset="0"/>
                                    <a:ea typeface="+mn-ea"/>
                                  </a:rPr>
                                  <m:t>𝐵</m:t>
                                </m:r>
                              </m:sub>
                            </m:sSub>
                            <m:r>
                              <a:rPr lang="en-US" altLang="zh-CN" sz="1900" i="1">
                                <a:solidFill>
                                  <a:srgbClr val="000000"/>
                                </a:solidFill>
                                <a:latin typeface="Cambria Math" panose="02040503050406030204" pitchFamily="18" charset="0"/>
                                <a:ea typeface="+mn-ea"/>
                              </a:rPr>
                              <m:t>+</m:t>
                            </m:r>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𝑄</m:t>
                                </m:r>
                              </m:e>
                              <m:sub>
                                <m:r>
                                  <a:rPr lang="en-US" altLang="zh-CN" sz="1900" i="1">
                                    <a:solidFill>
                                      <a:srgbClr val="000000"/>
                                    </a:solidFill>
                                    <a:latin typeface="Cambria Math" panose="02040503050406030204" pitchFamily="18" charset="0"/>
                                    <a:ea typeface="+mn-ea"/>
                                  </a:rPr>
                                  <m:t>𝐶</m:t>
                                </m:r>
                              </m:sub>
                            </m:sSub>
                          </m:e>
                        </m:mr>
                      </m:m>
                    </m:oMath>
                  </m:oMathPara>
                </a14:m>
                <a:endParaRPr lang="en-US" altLang="zh-CN" sz="1900" b="0" dirty="0">
                  <a:solidFill>
                    <a:srgbClr val="000000"/>
                  </a:solidFill>
                  <a:latin typeface="+mn-ea"/>
                  <a:ea typeface="+mn-ea"/>
                </a:endParaRPr>
              </a:p>
              <a:p>
                <a:pPr fontAlgn="ctr">
                  <a:lnSpc>
                    <a:spcPts val="2700"/>
                  </a:lnSpc>
                </a:pPr>
                <a:endParaRPr lang="en-US" altLang="zh-CN" sz="2325" b="0" dirty="0">
                  <a:solidFill>
                    <a:srgbClr val="000000"/>
                  </a:solidFill>
                  <a:latin typeface="+mn-ea"/>
                  <a:ea typeface="+mn-ea"/>
                </a:endParaRPr>
              </a:p>
              <a:p>
                <a:pPr fontAlgn="ctr">
                  <a:lnSpc>
                    <a:spcPts val="2700"/>
                  </a:lnSpc>
                </a:pPr>
                <a:r>
                  <a:rPr lang="zh-CN" altLang="en-US" sz="1900" b="0" dirty="0">
                    <a:solidFill>
                      <a:srgbClr val="000000"/>
                    </a:solidFill>
                    <a:latin typeface="+mn-ea"/>
                    <a:ea typeface="+mn-ea"/>
                  </a:rPr>
                  <a:t>三相负载对称时，各相负载吸收的功率相同，根据负载星形及三角形接法时线、相电压和线、相电流的关系，则三相负载的有功功率、无功功率分别表示为</a:t>
                </a:r>
                <a:endParaRPr lang="en-US" altLang="zh-CN" sz="1900" b="0" dirty="0">
                  <a:solidFill>
                    <a:srgbClr val="000000"/>
                  </a:solidFill>
                  <a:latin typeface="+mn-ea"/>
                  <a:ea typeface="+mn-ea"/>
                </a:endParaRPr>
              </a:p>
              <a:p>
                <a:pPr algn="ctr" fontAlgn="ctr">
                  <a:lnSpc>
                    <a:spcPts val="2700"/>
                  </a:lnSpc>
                </a:pPr>
                <a14:m>
                  <m:oMathPara xmlns:m="http://schemas.openxmlformats.org/officeDocument/2006/math">
                    <m:oMathParaPr>
                      <m:jc m:val="centerGroup"/>
                    </m:oMathParaPr>
                    <m:oMath xmlns:m="http://schemas.openxmlformats.org/officeDocument/2006/math">
                      <m:r>
                        <a:rPr lang="en-US" altLang="zh-CN" sz="1900" i="1">
                          <a:solidFill>
                            <a:srgbClr val="000000"/>
                          </a:solidFill>
                          <a:latin typeface="Cambria Math" panose="02040503050406030204" pitchFamily="18" charset="0"/>
                          <a:ea typeface="+mn-ea"/>
                        </a:rPr>
                        <m:t>𝑃</m:t>
                      </m:r>
                      <m:r>
                        <a:rPr lang="en-US" altLang="zh-CN" sz="1900" i="1">
                          <a:solidFill>
                            <a:srgbClr val="000000"/>
                          </a:solidFill>
                          <a:latin typeface="Cambria Math" panose="02040503050406030204" pitchFamily="18" charset="0"/>
                          <a:ea typeface="+mn-ea"/>
                        </a:rPr>
                        <m:t>=3</m:t>
                      </m:r>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𝑃</m:t>
                          </m:r>
                        </m:e>
                        <m:sub>
                          <m:r>
                            <a:rPr lang="en-US" altLang="zh-CN" sz="1900" i="1">
                              <a:solidFill>
                                <a:srgbClr val="000000"/>
                              </a:solidFill>
                              <a:latin typeface="Cambria Math" panose="02040503050406030204" pitchFamily="18" charset="0"/>
                              <a:ea typeface="+mn-ea"/>
                            </a:rPr>
                            <m:t>𝐴</m:t>
                          </m:r>
                        </m:sub>
                      </m:sSub>
                      <m:r>
                        <a:rPr lang="en-US" altLang="zh-CN" sz="1900" i="1">
                          <a:solidFill>
                            <a:srgbClr val="000000"/>
                          </a:solidFill>
                          <a:latin typeface="Cambria Math" panose="02040503050406030204" pitchFamily="18" charset="0"/>
                          <a:ea typeface="+mn-ea"/>
                        </a:rPr>
                        <m:t>=3</m:t>
                      </m:r>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𝑈</m:t>
                          </m:r>
                        </m:e>
                        <m:sub>
                          <m:r>
                            <a:rPr lang="en-US" altLang="zh-CN" sz="1900" i="1">
                              <a:solidFill>
                                <a:srgbClr val="000000"/>
                              </a:solidFill>
                              <a:latin typeface="Cambria Math" panose="02040503050406030204" pitchFamily="18" charset="0"/>
                              <a:ea typeface="+mn-ea"/>
                            </a:rPr>
                            <m:t>𝑃</m:t>
                          </m:r>
                        </m:sub>
                      </m:sSub>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𝐼</m:t>
                          </m:r>
                        </m:e>
                        <m:sub>
                          <m:r>
                            <a:rPr lang="en-US" altLang="zh-CN" sz="1900" i="1">
                              <a:solidFill>
                                <a:srgbClr val="000000"/>
                              </a:solidFill>
                              <a:latin typeface="Cambria Math" panose="02040503050406030204" pitchFamily="18" charset="0"/>
                              <a:ea typeface="+mn-ea"/>
                            </a:rPr>
                            <m:t>𝑃</m:t>
                          </m:r>
                        </m:sub>
                      </m:sSub>
                      <m:func>
                        <m:funcPr>
                          <m:ctrlPr>
                            <a:rPr lang="zh-CN" altLang="zh-CN" sz="1900" i="1">
                              <a:solidFill>
                                <a:srgbClr val="000000"/>
                              </a:solidFill>
                              <a:latin typeface="Cambria Math" panose="02040503050406030204" pitchFamily="18" charset="0"/>
                              <a:ea typeface="+mn-ea"/>
                            </a:rPr>
                          </m:ctrlPr>
                        </m:funcPr>
                        <m:fName>
                          <m:r>
                            <a:rPr lang="en-US" altLang="zh-CN" sz="1900" i="1">
                              <a:solidFill>
                                <a:srgbClr val="000000"/>
                              </a:solidFill>
                              <a:latin typeface="Cambria Math" panose="02040503050406030204" pitchFamily="18" charset="0"/>
                              <a:ea typeface="+mn-ea"/>
                            </a:rPr>
                            <m:t>𝑐𝑜𝑠</m:t>
                          </m:r>
                        </m:fName>
                        <m:e>
                          <m:r>
                            <a:rPr lang="en-US" altLang="zh-CN" sz="1900" i="1">
                              <a:solidFill>
                                <a:srgbClr val="000000"/>
                              </a:solidFill>
                              <a:latin typeface="Cambria Math" panose="02040503050406030204" pitchFamily="18" charset="0"/>
                              <a:ea typeface="+mn-ea"/>
                            </a:rPr>
                            <m:t>𝜑</m:t>
                          </m:r>
                        </m:e>
                      </m:func>
                      <m:r>
                        <a:rPr lang="en-US" altLang="zh-CN" sz="1900" i="1">
                          <a:solidFill>
                            <a:srgbClr val="000000"/>
                          </a:solidFill>
                          <a:latin typeface="Cambria Math" panose="02040503050406030204" pitchFamily="18" charset="0"/>
                          <a:ea typeface="+mn-ea"/>
                        </a:rPr>
                        <m:t>=</m:t>
                      </m:r>
                      <m:rad>
                        <m:radPr>
                          <m:degHide m:val="on"/>
                          <m:ctrlPr>
                            <a:rPr lang="zh-CN" altLang="zh-CN" sz="1900" i="1">
                              <a:solidFill>
                                <a:srgbClr val="000000"/>
                              </a:solidFill>
                              <a:latin typeface="Cambria Math" panose="02040503050406030204" pitchFamily="18" charset="0"/>
                              <a:ea typeface="+mn-ea"/>
                            </a:rPr>
                          </m:ctrlPr>
                        </m:radPr>
                        <m:deg/>
                        <m:e>
                          <m:r>
                            <a:rPr lang="en-US" altLang="zh-CN" sz="1900" i="1">
                              <a:solidFill>
                                <a:srgbClr val="000000"/>
                              </a:solidFill>
                              <a:latin typeface="Cambria Math" panose="02040503050406030204" pitchFamily="18" charset="0"/>
                              <a:ea typeface="+mn-ea"/>
                            </a:rPr>
                            <m:t>3</m:t>
                          </m:r>
                        </m:e>
                      </m:rad>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𝑈</m:t>
                          </m:r>
                        </m:e>
                        <m:sub>
                          <m:r>
                            <a:rPr lang="en-US" altLang="zh-CN" sz="1900" i="1">
                              <a:solidFill>
                                <a:srgbClr val="000000"/>
                              </a:solidFill>
                              <a:latin typeface="Cambria Math" panose="02040503050406030204" pitchFamily="18" charset="0"/>
                              <a:ea typeface="+mn-ea"/>
                            </a:rPr>
                            <m:t>𝐿</m:t>
                          </m:r>
                        </m:sub>
                      </m:sSub>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𝐼</m:t>
                          </m:r>
                        </m:e>
                        <m:sub>
                          <m:r>
                            <a:rPr lang="en-US" altLang="zh-CN" sz="1900" i="1">
                              <a:solidFill>
                                <a:srgbClr val="000000"/>
                              </a:solidFill>
                              <a:latin typeface="Cambria Math" panose="02040503050406030204" pitchFamily="18" charset="0"/>
                              <a:ea typeface="+mn-ea"/>
                            </a:rPr>
                            <m:t>𝐿</m:t>
                          </m:r>
                        </m:sub>
                      </m:sSub>
                      <m:func>
                        <m:funcPr>
                          <m:ctrlPr>
                            <a:rPr lang="zh-CN" altLang="zh-CN" sz="1900" i="1">
                              <a:solidFill>
                                <a:srgbClr val="000000"/>
                              </a:solidFill>
                              <a:latin typeface="Cambria Math" panose="02040503050406030204" pitchFamily="18" charset="0"/>
                              <a:ea typeface="+mn-ea"/>
                            </a:rPr>
                          </m:ctrlPr>
                        </m:funcPr>
                        <m:fName>
                          <m:r>
                            <a:rPr lang="en-US" altLang="zh-CN" sz="1900" i="1">
                              <a:solidFill>
                                <a:srgbClr val="000000"/>
                              </a:solidFill>
                              <a:latin typeface="Cambria Math" panose="02040503050406030204" pitchFamily="18" charset="0"/>
                              <a:ea typeface="+mn-ea"/>
                            </a:rPr>
                            <m:t>𝑐𝑜𝑠</m:t>
                          </m:r>
                        </m:fName>
                        <m:e>
                          <m:r>
                            <a:rPr lang="en-US" altLang="zh-CN" sz="1900" i="1">
                              <a:solidFill>
                                <a:srgbClr val="000000"/>
                              </a:solidFill>
                              <a:latin typeface="Cambria Math" panose="02040503050406030204" pitchFamily="18" charset="0"/>
                              <a:ea typeface="+mn-ea"/>
                            </a:rPr>
                            <m:t>𝜑</m:t>
                          </m:r>
                        </m:e>
                      </m:func>
                    </m:oMath>
                  </m:oMathPara>
                </a14:m>
                <a:endParaRPr lang="en-US" altLang="zh-CN" sz="1900" b="0" dirty="0">
                  <a:solidFill>
                    <a:srgbClr val="000000"/>
                  </a:solidFill>
                  <a:latin typeface="+mn-ea"/>
                  <a:ea typeface="+mn-ea"/>
                </a:endParaRPr>
              </a:p>
              <a:p>
                <a:pPr algn="ctr" fontAlgn="ctr">
                  <a:lnSpc>
                    <a:spcPts val="2700"/>
                  </a:lnSpc>
                </a:pPr>
                <a14:m>
                  <m:oMathPara xmlns:m="http://schemas.openxmlformats.org/officeDocument/2006/math">
                    <m:oMathParaPr>
                      <m:jc m:val="centerGroup"/>
                    </m:oMathParaPr>
                    <m:oMath xmlns:m="http://schemas.openxmlformats.org/officeDocument/2006/math">
                      <m:r>
                        <a:rPr lang="en-US" altLang="zh-CN" sz="1900" i="1">
                          <a:solidFill>
                            <a:srgbClr val="000000"/>
                          </a:solidFill>
                          <a:latin typeface="Cambria Math" panose="02040503050406030204" pitchFamily="18" charset="0"/>
                          <a:ea typeface="+mn-ea"/>
                        </a:rPr>
                        <m:t>𝑄</m:t>
                      </m:r>
                      <m:r>
                        <a:rPr lang="en-US" altLang="zh-CN" sz="1900" i="1">
                          <a:solidFill>
                            <a:srgbClr val="000000"/>
                          </a:solidFill>
                          <a:latin typeface="Cambria Math" panose="02040503050406030204" pitchFamily="18" charset="0"/>
                          <a:ea typeface="+mn-ea"/>
                        </a:rPr>
                        <m:t>=3</m:t>
                      </m:r>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𝑄</m:t>
                          </m:r>
                        </m:e>
                        <m:sub>
                          <m:r>
                            <a:rPr lang="en-US" altLang="zh-CN" sz="1900" i="1">
                              <a:solidFill>
                                <a:srgbClr val="000000"/>
                              </a:solidFill>
                              <a:latin typeface="Cambria Math" panose="02040503050406030204" pitchFamily="18" charset="0"/>
                              <a:ea typeface="+mn-ea"/>
                            </a:rPr>
                            <m:t>𝛬</m:t>
                          </m:r>
                        </m:sub>
                      </m:sSub>
                      <m:r>
                        <a:rPr lang="en-US" altLang="zh-CN" sz="1900" i="1">
                          <a:solidFill>
                            <a:srgbClr val="000000"/>
                          </a:solidFill>
                          <a:latin typeface="Cambria Math" panose="02040503050406030204" pitchFamily="18" charset="0"/>
                          <a:ea typeface="+mn-ea"/>
                        </a:rPr>
                        <m:t>=3</m:t>
                      </m:r>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𝑈</m:t>
                          </m:r>
                        </m:e>
                        <m:sub>
                          <m:r>
                            <a:rPr lang="en-US" altLang="zh-CN" sz="1900" i="1">
                              <a:solidFill>
                                <a:srgbClr val="000000"/>
                              </a:solidFill>
                              <a:latin typeface="Cambria Math" panose="02040503050406030204" pitchFamily="18" charset="0"/>
                              <a:ea typeface="+mn-ea"/>
                            </a:rPr>
                            <m:t>𝑃</m:t>
                          </m:r>
                        </m:sub>
                      </m:sSub>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𝐼</m:t>
                          </m:r>
                        </m:e>
                        <m:sub>
                          <m:r>
                            <a:rPr lang="en-US" altLang="zh-CN" sz="1900" i="1">
                              <a:solidFill>
                                <a:srgbClr val="000000"/>
                              </a:solidFill>
                              <a:latin typeface="Cambria Math" panose="02040503050406030204" pitchFamily="18" charset="0"/>
                              <a:ea typeface="+mn-ea"/>
                            </a:rPr>
                            <m:t>𝑝</m:t>
                          </m:r>
                        </m:sub>
                      </m:sSub>
                      <m:func>
                        <m:funcPr>
                          <m:ctrlPr>
                            <a:rPr lang="zh-CN" altLang="zh-CN" sz="1900" i="1">
                              <a:solidFill>
                                <a:srgbClr val="000000"/>
                              </a:solidFill>
                              <a:latin typeface="Cambria Math" panose="02040503050406030204" pitchFamily="18" charset="0"/>
                              <a:ea typeface="+mn-ea"/>
                            </a:rPr>
                          </m:ctrlPr>
                        </m:funcPr>
                        <m:fName>
                          <m:r>
                            <a:rPr lang="en-US" altLang="zh-CN" sz="1900" i="1">
                              <a:solidFill>
                                <a:srgbClr val="000000"/>
                              </a:solidFill>
                              <a:latin typeface="Cambria Math" panose="02040503050406030204" pitchFamily="18" charset="0"/>
                              <a:ea typeface="+mn-ea"/>
                            </a:rPr>
                            <m:t>𝑠𝑖𝑛</m:t>
                          </m:r>
                        </m:fName>
                        <m:e>
                          <m:r>
                            <a:rPr lang="en-US" altLang="zh-CN" sz="1900" i="1">
                              <a:solidFill>
                                <a:srgbClr val="000000"/>
                              </a:solidFill>
                              <a:latin typeface="Cambria Math" panose="02040503050406030204" pitchFamily="18" charset="0"/>
                              <a:ea typeface="+mn-ea"/>
                            </a:rPr>
                            <m:t>𝜑</m:t>
                          </m:r>
                        </m:e>
                      </m:func>
                      <m:r>
                        <a:rPr lang="en-US" altLang="zh-CN" sz="1900" i="1">
                          <a:solidFill>
                            <a:srgbClr val="000000"/>
                          </a:solidFill>
                          <a:latin typeface="Cambria Math" panose="02040503050406030204" pitchFamily="18" charset="0"/>
                          <a:ea typeface="+mn-ea"/>
                        </a:rPr>
                        <m:t>=</m:t>
                      </m:r>
                      <m:rad>
                        <m:radPr>
                          <m:degHide m:val="on"/>
                          <m:ctrlPr>
                            <a:rPr lang="zh-CN" altLang="zh-CN" sz="1900" i="1">
                              <a:solidFill>
                                <a:srgbClr val="000000"/>
                              </a:solidFill>
                              <a:latin typeface="Cambria Math" panose="02040503050406030204" pitchFamily="18" charset="0"/>
                              <a:ea typeface="+mn-ea"/>
                            </a:rPr>
                          </m:ctrlPr>
                        </m:radPr>
                        <m:deg/>
                        <m:e>
                          <m:r>
                            <a:rPr lang="en-US" altLang="zh-CN" sz="1900" i="1">
                              <a:solidFill>
                                <a:srgbClr val="000000"/>
                              </a:solidFill>
                              <a:latin typeface="Cambria Math" panose="02040503050406030204" pitchFamily="18" charset="0"/>
                              <a:ea typeface="+mn-ea"/>
                            </a:rPr>
                            <m:t>3</m:t>
                          </m:r>
                        </m:e>
                      </m:rad>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𝑈</m:t>
                          </m:r>
                        </m:e>
                        <m:sub>
                          <m:r>
                            <a:rPr lang="en-US" altLang="zh-CN" sz="1900" i="1">
                              <a:solidFill>
                                <a:srgbClr val="000000"/>
                              </a:solidFill>
                              <a:latin typeface="Cambria Math" panose="02040503050406030204" pitchFamily="18" charset="0"/>
                              <a:ea typeface="+mn-ea"/>
                            </a:rPr>
                            <m:t>𝐿</m:t>
                          </m:r>
                        </m:sub>
                      </m:sSub>
                      <m:sSub>
                        <m:sSubPr>
                          <m:ctrlPr>
                            <a:rPr lang="zh-CN" altLang="zh-CN" sz="1900" i="1">
                              <a:solidFill>
                                <a:srgbClr val="000000"/>
                              </a:solidFill>
                              <a:latin typeface="Cambria Math" panose="02040503050406030204" pitchFamily="18" charset="0"/>
                              <a:ea typeface="+mn-ea"/>
                            </a:rPr>
                          </m:ctrlPr>
                        </m:sSubPr>
                        <m:e>
                          <m:r>
                            <a:rPr lang="en-US" altLang="zh-CN" sz="1900" i="1">
                              <a:solidFill>
                                <a:srgbClr val="000000"/>
                              </a:solidFill>
                              <a:latin typeface="Cambria Math" panose="02040503050406030204" pitchFamily="18" charset="0"/>
                              <a:ea typeface="+mn-ea"/>
                            </a:rPr>
                            <m:t>𝐼</m:t>
                          </m:r>
                        </m:e>
                        <m:sub>
                          <m:r>
                            <a:rPr lang="en-US" altLang="zh-CN" sz="1900" i="1">
                              <a:solidFill>
                                <a:srgbClr val="000000"/>
                              </a:solidFill>
                              <a:latin typeface="Cambria Math" panose="02040503050406030204" pitchFamily="18" charset="0"/>
                              <a:ea typeface="+mn-ea"/>
                            </a:rPr>
                            <m:t>𝐿</m:t>
                          </m:r>
                        </m:sub>
                      </m:sSub>
                      <m:func>
                        <m:funcPr>
                          <m:ctrlPr>
                            <a:rPr lang="zh-CN" altLang="zh-CN" sz="1900" i="1">
                              <a:solidFill>
                                <a:srgbClr val="000000"/>
                              </a:solidFill>
                              <a:latin typeface="Cambria Math" panose="02040503050406030204" pitchFamily="18" charset="0"/>
                              <a:ea typeface="+mn-ea"/>
                            </a:rPr>
                          </m:ctrlPr>
                        </m:funcPr>
                        <m:fName>
                          <m:r>
                            <a:rPr lang="en-US" altLang="zh-CN" sz="1900" i="1">
                              <a:solidFill>
                                <a:srgbClr val="000000"/>
                              </a:solidFill>
                              <a:latin typeface="Cambria Math" panose="02040503050406030204" pitchFamily="18" charset="0"/>
                              <a:ea typeface="+mn-ea"/>
                            </a:rPr>
                            <m:t>𝑠𝑖𝑛</m:t>
                          </m:r>
                        </m:fName>
                        <m:e>
                          <m:r>
                            <a:rPr lang="en-US" altLang="zh-CN" sz="1900" i="1">
                              <a:solidFill>
                                <a:srgbClr val="000000"/>
                              </a:solidFill>
                              <a:latin typeface="Cambria Math" panose="02040503050406030204" pitchFamily="18" charset="0"/>
                              <a:ea typeface="+mn-ea"/>
                            </a:rPr>
                            <m:t>𝜑</m:t>
                          </m:r>
                        </m:e>
                      </m:func>
                    </m:oMath>
                  </m:oMathPara>
                </a14:m>
                <a:endParaRPr lang="en-US" altLang="zh-CN" sz="1900" b="0" dirty="0">
                  <a:solidFill>
                    <a:srgbClr val="000000"/>
                  </a:solidFill>
                  <a:latin typeface="+mn-ea"/>
                  <a:ea typeface="+mn-ea"/>
                </a:endParaRP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3"/>
                <a:ext cx="8158433" cy="5067233"/>
              </a:xfrm>
              <a:prstGeom prst="rect">
                <a:avLst/>
              </a:prstGeom>
              <a:blipFill>
                <a:blip r:embed="rId4"/>
                <a:stretch>
                  <a:fillRect l="-1644" r="-972" b="-481"/>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57495573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PageTitle"/>
          <p:cNvSpPr>
            <a:spLocks noGrp="1"/>
          </p:cNvSpPr>
          <p:nvPr>
            <p:ph type="title"/>
            <p:custDataLst>
              <p:tags r:id="rId2"/>
            </p:custDataLst>
          </p:nvPr>
        </p:nvSpPr>
        <p:spPr>
          <a:xfrm>
            <a:off x="492784" y="1838472"/>
            <a:ext cx="8158433" cy="2067950"/>
          </a:xfrm>
        </p:spPr>
        <p:txBody>
          <a:bodyPr>
            <a:noAutofit/>
          </a:bodyPr>
          <a:lstStyle/>
          <a:p>
            <a:pPr algn="ctr"/>
            <a:r>
              <a:rPr lang="zh-CN" altLang="en-US" sz="4500" dirty="0"/>
              <a:t>第一节  正弦交流电路的基本</a:t>
            </a:r>
            <a:br>
              <a:rPr lang="en-US" altLang="zh-CN" sz="4500" dirty="0"/>
            </a:br>
            <a:r>
              <a:rPr lang="zh-CN" altLang="en-US" sz="4500" dirty="0"/>
              <a:t>概念</a:t>
            </a:r>
          </a:p>
        </p:txBody>
      </p:sp>
    </p:spTree>
    <p:custDataLst>
      <p:tags r:id="rId1"/>
    </p:custDataLst>
    <p:extLst>
      <p:ext uri="{BB962C8B-B14F-4D97-AF65-F5344CB8AC3E}">
        <p14:creationId xmlns:p14="http://schemas.microsoft.com/office/powerpoint/2010/main" val="355809167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87213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一、支流电的周期、频率和角频率</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交流电变化一个循环所需要的时间称为周期，用</a:t>
                </a:r>
                <a:r>
                  <a:rPr lang="en-US" altLang="zh-CN" sz="1800" b="0" dirty="0">
                    <a:solidFill>
                      <a:srgbClr val="000000"/>
                    </a:solidFill>
                    <a:latin typeface="+mn-ea"/>
                    <a:ea typeface="+mn-ea"/>
                  </a:rPr>
                  <a:t>T</a:t>
                </a:r>
                <a:r>
                  <a:rPr lang="zh-CN" altLang="en-US" sz="1800" b="0" dirty="0">
                    <a:solidFill>
                      <a:srgbClr val="000000"/>
                    </a:solidFill>
                    <a:latin typeface="+mn-ea"/>
                    <a:ea typeface="+mn-ea"/>
                  </a:rPr>
                  <a:t>表示，单位是</a:t>
                </a:r>
                <a:r>
                  <a:rPr lang="en-US" altLang="zh-CN" sz="1800" b="0" dirty="0">
                    <a:solidFill>
                      <a:srgbClr val="000000"/>
                    </a:solidFill>
                    <a:latin typeface="+mn-ea"/>
                    <a:ea typeface="+mn-ea"/>
                  </a:rPr>
                  <a:t>s</a:t>
                </a:r>
                <a:r>
                  <a:rPr lang="zh-CN" altLang="en-US" sz="1800" b="0" dirty="0">
                    <a:solidFill>
                      <a:srgbClr val="000000"/>
                    </a:solidFill>
                    <a:latin typeface="+mn-ea"/>
                    <a:ea typeface="+mn-ea"/>
                  </a:rPr>
                  <a:t>（秒）。单位时间内，即每秒内完成的周期数称为频率，用</a:t>
                </a:r>
                <a:r>
                  <a:rPr lang="en-US" altLang="zh-CN" sz="1800" b="0" dirty="0">
                    <a:solidFill>
                      <a:srgbClr val="000000"/>
                    </a:solidFill>
                    <a:latin typeface="+mn-ea"/>
                    <a:ea typeface="+mn-ea"/>
                  </a:rPr>
                  <a:t>f</a:t>
                </a:r>
                <a:r>
                  <a:rPr lang="zh-CN" altLang="en-US" sz="1800" b="0" dirty="0">
                    <a:solidFill>
                      <a:srgbClr val="000000"/>
                    </a:solidFill>
                    <a:latin typeface="+mn-ea"/>
                    <a:ea typeface="+mn-ea"/>
                  </a:rPr>
                  <a:t>表示，单位是</a:t>
                </a:r>
                <a:r>
                  <a:rPr lang="en-US" altLang="zh-CN" sz="1800" b="0" dirty="0">
                    <a:solidFill>
                      <a:srgbClr val="000000"/>
                    </a:solidFill>
                    <a:latin typeface="+mn-ea"/>
                    <a:ea typeface="+mn-ea"/>
                  </a:rPr>
                  <a:t>Hz</a:t>
                </a:r>
                <a:r>
                  <a:rPr lang="zh-CN" altLang="en-US" sz="1800" b="0" dirty="0">
                    <a:solidFill>
                      <a:srgbClr val="000000"/>
                    </a:solidFill>
                    <a:latin typeface="+mn-ea"/>
                    <a:ea typeface="+mn-ea"/>
                  </a:rPr>
                  <a:t>（赫［兹］）。</a:t>
                </a:r>
                <a:r>
                  <a:rPr lang="en-US" altLang="zh-CN" sz="1800" b="0" dirty="0">
                    <a:solidFill>
                      <a:srgbClr val="000000"/>
                    </a:solidFill>
                    <a:latin typeface="+mn-ea"/>
                    <a:ea typeface="+mn-ea"/>
                  </a:rPr>
                  <a:t>T</a:t>
                </a:r>
                <a:r>
                  <a:rPr lang="zh-CN" altLang="en-US" sz="1800" b="0" dirty="0">
                    <a:solidFill>
                      <a:srgbClr val="000000"/>
                    </a:solidFill>
                    <a:latin typeface="+mn-ea"/>
                    <a:ea typeface="+mn-ea"/>
                  </a:rPr>
                  <a:t>与</a:t>
                </a:r>
                <a:r>
                  <a:rPr lang="en-US" altLang="zh-CN" sz="1800" b="0" dirty="0">
                    <a:solidFill>
                      <a:srgbClr val="000000"/>
                    </a:solidFill>
                    <a:latin typeface="+mn-ea"/>
                    <a:ea typeface="+mn-ea"/>
                  </a:rPr>
                  <a:t>f</a:t>
                </a:r>
                <a:r>
                  <a:rPr lang="zh-CN" altLang="en-US" sz="1800" b="0" dirty="0">
                    <a:solidFill>
                      <a:srgbClr val="000000"/>
                    </a:solidFill>
                    <a:latin typeface="+mn-ea"/>
                    <a:ea typeface="+mn-ea"/>
                  </a:rPr>
                  <a:t>互为倒数的关系，即</a:t>
                </a: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r>
                        <a:rPr lang="en-US" altLang="zh-CN" sz="2400" i="1">
                          <a:solidFill>
                            <a:srgbClr val="000000"/>
                          </a:solidFill>
                          <a:latin typeface="Cambria Math" panose="02040503050406030204" pitchFamily="18" charset="0"/>
                        </a:rPr>
                        <m:t>𝑓</m:t>
                      </m:r>
                      <m:r>
                        <a:rPr lang="en-US" altLang="zh-CN" sz="2400" i="1">
                          <a:solidFill>
                            <a:srgbClr val="000000"/>
                          </a:solidFill>
                          <a:latin typeface="Cambria Math" panose="02040503050406030204" pitchFamily="18" charset="0"/>
                        </a:rPr>
                        <m:t>=</m:t>
                      </m:r>
                      <m:f>
                        <m:fPr>
                          <m:ctrlPr>
                            <a:rPr lang="zh-CN" altLang="zh-CN" sz="2400" i="1">
                              <a:solidFill>
                                <a:srgbClr val="000000"/>
                              </a:solidFill>
                              <a:latin typeface="Cambria Math" panose="02040503050406030204" pitchFamily="18" charset="0"/>
                            </a:rPr>
                          </m:ctrlPr>
                        </m:fPr>
                        <m:num>
                          <m:r>
                            <a:rPr lang="en-US" altLang="zh-CN" sz="2400" i="1">
                              <a:solidFill>
                                <a:srgbClr val="000000"/>
                              </a:solidFill>
                              <a:latin typeface="Cambria Math" panose="02040503050406030204" pitchFamily="18" charset="0"/>
                            </a:rPr>
                            <m:t>1</m:t>
                          </m:r>
                        </m:num>
                        <m:den>
                          <m:r>
                            <a:rPr lang="en-US" altLang="zh-CN" sz="2400" i="1">
                              <a:solidFill>
                                <a:srgbClr val="000000"/>
                              </a:solidFill>
                              <a:latin typeface="Cambria Math" panose="02040503050406030204" pitchFamily="18" charset="0"/>
                            </a:rPr>
                            <m:t>𝑇</m:t>
                          </m:r>
                        </m:den>
                      </m:f>
                    </m:oMath>
                  </m:oMathPara>
                </a14:m>
                <a:endParaRPr lang="zh-CN" altLang="en-US"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正弦交流电变化一周期便变化了</a:t>
                </a:r>
                <a:r>
                  <a:rPr lang="en-US" altLang="zh-CN" sz="1800" b="0" dirty="0">
                    <a:solidFill>
                      <a:srgbClr val="000000"/>
                    </a:solidFill>
                    <a:latin typeface="+mn-ea"/>
                    <a:ea typeface="+mn-ea"/>
                  </a:rPr>
                  <a:t>2π</a:t>
                </a:r>
                <a:r>
                  <a:rPr lang="zh-CN" altLang="en-US" sz="1800" b="0" dirty="0">
                    <a:solidFill>
                      <a:srgbClr val="000000"/>
                    </a:solidFill>
                    <a:latin typeface="+mn-ea"/>
                    <a:ea typeface="+mn-ea"/>
                  </a:rPr>
                  <a:t>弧度，即</a:t>
                </a:r>
                <a:r>
                  <a:rPr lang="en-US" altLang="zh-CN" sz="1800" b="0" dirty="0" err="1">
                    <a:solidFill>
                      <a:srgbClr val="000000"/>
                    </a:solidFill>
                    <a:latin typeface="+mn-ea"/>
                    <a:ea typeface="+mn-ea"/>
                  </a:rPr>
                  <a:t>ωT</a:t>
                </a:r>
                <a:r>
                  <a:rPr lang="en-US" altLang="zh-CN" sz="1800" b="0" dirty="0">
                    <a:solidFill>
                      <a:srgbClr val="000000"/>
                    </a:solidFill>
                    <a:latin typeface="+mn-ea"/>
                    <a:ea typeface="+mn-ea"/>
                  </a:rPr>
                  <a:t>=2π</a:t>
                </a:r>
                <a:r>
                  <a:rPr lang="zh-CN" altLang="en-US" sz="1800" b="0" dirty="0">
                    <a:solidFill>
                      <a:srgbClr val="000000"/>
                    </a:solidFill>
                    <a:latin typeface="+mn-ea"/>
                    <a:ea typeface="+mn-ea"/>
                  </a:rPr>
                  <a:t>。</a:t>
                </a:r>
              </a:p>
              <a:p>
                <a:pPr fontAlgn="ctr">
                  <a:lnSpc>
                    <a:spcPts val="2700"/>
                  </a:lnSpc>
                </a:pPr>
                <a:r>
                  <a:rPr lang="zh-CN" altLang="en-US" sz="1800" b="0" dirty="0">
                    <a:solidFill>
                      <a:srgbClr val="000000"/>
                    </a:solidFill>
                    <a:latin typeface="+mn-ea"/>
                    <a:ea typeface="+mn-ea"/>
                  </a:rPr>
                  <a:t>故角频率与周期、频率的关系为</a:t>
                </a: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r>
                        <a:rPr lang="en-US" altLang="zh-CN" sz="2400" i="1">
                          <a:solidFill>
                            <a:srgbClr val="000000"/>
                          </a:solidFill>
                          <a:latin typeface="Cambria Math" panose="02040503050406030204" pitchFamily="18" charset="0"/>
                        </a:rPr>
                        <m:t>𝜔</m:t>
                      </m:r>
                      <m:r>
                        <a:rPr lang="en-US" altLang="zh-CN" sz="2400" i="1">
                          <a:solidFill>
                            <a:srgbClr val="000000"/>
                          </a:solidFill>
                          <a:latin typeface="Cambria Math" panose="02040503050406030204" pitchFamily="18" charset="0"/>
                        </a:rPr>
                        <m:t>=</m:t>
                      </m:r>
                      <m:f>
                        <m:fPr>
                          <m:ctrlPr>
                            <a:rPr lang="zh-CN" altLang="zh-CN" sz="2400" i="1">
                              <a:solidFill>
                                <a:srgbClr val="000000"/>
                              </a:solidFill>
                              <a:latin typeface="Cambria Math" panose="02040503050406030204" pitchFamily="18" charset="0"/>
                            </a:rPr>
                          </m:ctrlPr>
                        </m:fPr>
                        <m:num>
                          <m:r>
                            <a:rPr lang="en-US" altLang="zh-CN" sz="2400" i="1">
                              <a:solidFill>
                                <a:srgbClr val="000000"/>
                              </a:solidFill>
                              <a:latin typeface="Cambria Math" panose="02040503050406030204" pitchFamily="18" charset="0"/>
                            </a:rPr>
                            <m:t>2</m:t>
                          </m:r>
                          <m:r>
                            <a:rPr lang="en-US" altLang="zh-CN" sz="2400" i="1">
                              <a:solidFill>
                                <a:srgbClr val="000000"/>
                              </a:solidFill>
                              <a:latin typeface="Cambria Math" panose="02040503050406030204" pitchFamily="18" charset="0"/>
                            </a:rPr>
                            <m:t>𝜋</m:t>
                          </m:r>
                        </m:num>
                        <m:den>
                          <m:r>
                            <a:rPr lang="en-US" altLang="zh-CN" sz="2400" i="1">
                              <a:solidFill>
                                <a:srgbClr val="000000"/>
                              </a:solidFill>
                              <a:latin typeface="Cambria Math" panose="02040503050406030204" pitchFamily="18" charset="0"/>
                            </a:rPr>
                            <m:t>𝑇</m:t>
                          </m:r>
                        </m:den>
                      </m:f>
                      <m:r>
                        <a:rPr lang="en-US" altLang="zh-CN" sz="2400" i="1">
                          <a:solidFill>
                            <a:srgbClr val="000000"/>
                          </a:solidFill>
                          <a:latin typeface="Cambria Math" panose="02040503050406030204" pitchFamily="18" charset="0"/>
                        </a:rPr>
                        <m:t>=2</m:t>
                      </m:r>
                      <m:r>
                        <a:rPr lang="en-US" altLang="zh-CN" sz="2400" i="1">
                          <a:solidFill>
                            <a:srgbClr val="000000"/>
                          </a:solidFill>
                          <a:latin typeface="Cambria Math" panose="02040503050406030204" pitchFamily="18" charset="0"/>
                        </a:rPr>
                        <m:t>𝜋</m:t>
                      </m:r>
                      <m:r>
                        <a:rPr lang="en-US" altLang="zh-CN" sz="2400" i="1">
                          <a:solidFill>
                            <a:srgbClr val="000000"/>
                          </a:solidFill>
                          <a:latin typeface="Cambria Math" panose="02040503050406030204" pitchFamily="18" charset="0"/>
                        </a:rPr>
                        <m:t>𝑓</m:t>
                      </m:r>
                    </m:oMath>
                  </m:oMathPara>
                </a14:m>
                <a:endParaRPr lang="zh-CN" altLang="en-US" sz="1800" b="0" dirty="0">
                  <a:solidFill>
                    <a:srgbClr val="000000"/>
                  </a:solidFill>
                  <a:latin typeface="+mn-ea"/>
                  <a:ea typeface="+mn-ea"/>
                </a:endParaRPr>
              </a:p>
              <a:p>
                <a:pPr fontAlgn="ctr">
                  <a:lnSpc>
                    <a:spcPts val="2700"/>
                  </a:lnSpc>
                </a:pPr>
                <a:r>
                  <a:rPr lang="en-US" altLang="zh-CN" sz="1800" b="0" dirty="0">
                    <a:solidFill>
                      <a:srgbClr val="000000"/>
                    </a:solidFill>
                    <a:latin typeface="+mn-ea"/>
                    <a:ea typeface="+mn-ea"/>
                  </a:rPr>
                  <a:t>ω</a:t>
                </a:r>
                <a:r>
                  <a:rPr lang="zh-CN" altLang="en-US" sz="1800" b="0" dirty="0">
                    <a:solidFill>
                      <a:srgbClr val="000000"/>
                    </a:solidFill>
                    <a:latin typeface="+mn-ea"/>
                    <a:ea typeface="+mn-ea"/>
                  </a:rPr>
                  <a:t>的单位是</a:t>
                </a:r>
                <a:r>
                  <a:rPr lang="en-US" altLang="zh-CN" sz="1800" b="0" dirty="0">
                    <a:solidFill>
                      <a:srgbClr val="000000"/>
                    </a:solidFill>
                    <a:latin typeface="+mn-ea"/>
                    <a:ea typeface="+mn-ea"/>
                  </a:rPr>
                  <a:t>rad/s</a:t>
                </a:r>
                <a:r>
                  <a:rPr lang="zh-CN" altLang="en-US" sz="1800" b="0" dirty="0">
                    <a:solidFill>
                      <a:srgbClr val="000000"/>
                    </a:solidFill>
                    <a:latin typeface="+mn-ea"/>
                    <a:ea typeface="+mn-ea"/>
                  </a:rPr>
                  <a:t>（弧度每秒）。</a:t>
                </a: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2"/>
                <a:ext cx="8158433" cy="3872133"/>
              </a:xfrm>
              <a:prstGeom prst="rect">
                <a:avLst/>
              </a:prstGeom>
              <a:blipFill>
                <a:blip r:embed="rId4"/>
                <a:stretch>
                  <a:fillRect l="-1420" r="-972" b="-283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43264062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1"/>
            <a:ext cx="8158433" cy="3545060"/>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二、支流电的瞬时值、最大值和有效值</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交流电的瞬时值是随时间变化的，表示某时刻的大小，通常用小写字母心来表示；最大值又称幅值，它是瞬时值中的最大值，它与时间无关，反映了正弦量变化的大小，用</a:t>
            </a:r>
            <a:r>
              <a:rPr lang="en-US" altLang="zh-CN" sz="1800" b="0" dirty="0">
                <a:solidFill>
                  <a:srgbClr val="000000"/>
                </a:solidFill>
                <a:latin typeface="+mn-ea"/>
                <a:ea typeface="+mn-ea"/>
              </a:rPr>
              <a:t>Um</a:t>
            </a:r>
            <a:r>
              <a:rPr lang="zh-CN" altLang="en-US" sz="1800" b="0" dirty="0">
                <a:solidFill>
                  <a:srgbClr val="000000"/>
                </a:solidFill>
                <a:latin typeface="+mn-ea"/>
                <a:ea typeface="+mn-ea"/>
              </a:rPr>
              <a:t>，</a:t>
            </a:r>
            <a:r>
              <a:rPr lang="en-US" altLang="zh-CN" sz="1800" b="0" dirty="0">
                <a:solidFill>
                  <a:srgbClr val="000000"/>
                </a:solidFill>
                <a:latin typeface="+mn-ea"/>
                <a:ea typeface="+mn-ea"/>
              </a:rPr>
              <a:t>Im</a:t>
            </a:r>
            <a:r>
              <a:rPr lang="zh-CN" altLang="en-US" sz="1800" b="0" dirty="0">
                <a:solidFill>
                  <a:srgbClr val="000000"/>
                </a:solidFill>
                <a:latin typeface="+mn-ea"/>
                <a:ea typeface="+mn-ea"/>
              </a:rPr>
              <a:t>和</a:t>
            </a:r>
            <a:r>
              <a:rPr lang="en-US" altLang="zh-CN" sz="1800" b="0" dirty="0">
                <a:solidFill>
                  <a:srgbClr val="000000"/>
                </a:solidFill>
                <a:latin typeface="+mn-ea"/>
                <a:ea typeface="+mn-ea"/>
              </a:rPr>
              <a:t>Em</a:t>
            </a:r>
            <a:r>
              <a:rPr lang="zh-CN" altLang="en-US" sz="1800" b="0" dirty="0">
                <a:solidFill>
                  <a:srgbClr val="000000"/>
                </a:solidFill>
                <a:latin typeface="+mn-ea"/>
                <a:ea typeface="+mn-ea"/>
              </a:rPr>
              <a:t>表示。</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瞬时值、最大值只是一个特定瞬间的数值，不能用来计量交流电，而用有效值来计量。交流电的有效值是用热效应相同的直流电的数值来定义的，即在阻值相同的两个电阻元件中，分别通入直流电和交流电。</a:t>
            </a:r>
          </a:p>
        </p:txBody>
      </p:sp>
    </p:spTree>
    <p:custDataLst>
      <p:tags r:id="rId1"/>
    </p:custDataLst>
    <p:extLst>
      <p:ext uri="{BB962C8B-B14F-4D97-AF65-F5344CB8AC3E}">
        <p14:creationId xmlns:p14="http://schemas.microsoft.com/office/powerpoint/2010/main" val="48654278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标题 1">
                <a:extLst>
                  <a:ext uri="{FF2B5EF4-FFF2-40B4-BE49-F238E27FC236}">
                    <a16:creationId xmlns:a16="http://schemas.microsoft.com/office/drawing/2014/main" id="{3390415E-F5B8-4608-AD04-00AACC5741F2}"/>
                  </a:ext>
                </a:extLst>
              </p:cNvPr>
              <p:cNvSpPr txBox="1">
                <a:spLocks/>
              </p:cNvSpPr>
              <p:nvPr/>
            </p:nvSpPr>
            <p:spPr>
              <a:xfrm>
                <a:off x="492784" y="1026062"/>
                <a:ext cx="8158433" cy="3228536"/>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rgbClr val="000000"/>
                    </a:solidFill>
                  </a:rPr>
                  <a:t>三、交流电的相往、初相位和相位差</a:t>
                </a:r>
                <a:br>
                  <a:rPr lang="en-US" altLang="zh-CN" sz="2400" b="0" dirty="0">
                    <a:solidFill>
                      <a:srgbClr val="000000"/>
                    </a:solidFill>
                  </a:rPr>
                </a:br>
                <a:br>
                  <a:rPr lang="zh-CN" altLang="zh-CN" sz="2400" b="0" dirty="0">
                    <a:solidFill>
                      <a:srgbClr val="000000"/>
                    </a:solidFill>
                  </a:rPr>
                </a:br>
                <a:r>
                  <a:rPr lang="zh-CN" altLang="en-US" sz="1800" b="0" dirty="0">
                    <a:solidFill>
                      <a:srgbClr val="000000"/>
                    </a:solidFill>
                    <a:latin typeface="+mn-ea"/>
                    <a:ea typeface="+mn-ea"/>
                  </a:rPr>
                  <a:t>交流电在不同的时刻具有不同的</a:t>
                </a:r>
                <a:r>
                  <a:rPr lang="en-US" altLang="zh-CN" sz="1800" b="0" dirty="0">
                    <a:solidFill>
                      <a:srgbClr val="000000"/>
                    </a:solidFill>
                    <a:latin typeface="+mn-ea"/>
                    <a:ea typeface="+mn-ea"/>
                  </a:rPr>
                  <a:t>(</a:t>
                </a:r>
                <a:r>
                  <a:rPr lang="en-US" altLang="zh-CN" sz="1800" b="0" dirty="0" err="1">
                    <a:solidFill>
                      <a:srgbClr val="000000"/>
                    </a:solidFill>
                    <a:latin typeface="+mn-ea"/>
                    <a:ea typeface="+mn-ea"/>
                  </a:rPr>
                  <a:t>ωt+ψ</a:t>
                </a:r>
                <a:r>
                  <a:rPr lang="en-US" altLang="zh-CN" sz="1800" b="0" dirty="0">
                    <a:solidFill>
                      <a:srgbClr val="000000"/>
                    </a:solidFill>
                    <a:latin typeface="+mn-ea"/>
                    <a:ea typeface="+mn-ea"/>
                  </a:rPr>
                  <a:t>)</a:t>
                </a:r>
                <a:r>
                  <a:rPr lang="zh-CN" altLang="en-US" sz="1800" b="0" dirty="0">
                    <a:solidFill>
                      <a:srgbClr val="000000"/>
                    </a:solidFill>
                    <a:latin typeface="+mn-ea"/>
                    <a:ea typeface="+mn-ea"/>
                  </a:rPr>
                  <a:t>值，交流电也就变化到不同的数值。</a:t>
                </a:r>
                <a:endParaRPr lang="en-US" altLang="zh-CN" sz="1800" b="0" dirty="0">
                  <a:solidFill>
                    <a:srgbClr val="000000"/>
                  </a:solidFill>
                  <a:latin typeface="+mn-ea"/>
                  <a:ea typeface="+mn-ea"/>
                </a:endParaRPr>
              </a:p>
              <a:p>
                <a:pPr fontAlgn="ctr">
                  <a:lnSpc>
                    <a:spcPts val="2700"/>
                  </a:lnSpc>
                </a:pPr>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在正弦电路中，电压和电流的频率是相同的，但初相位不一定相同。把两个同频率正弦量的相位角之差或初相位之差称为相位差，用</a:t>
                </a:r>
                <a:r>
                  <a:rPr lang="en-US" altLang="zh-CN" sz="1800" b="0" dirty="0">
                    <a:solidFill>
                      <a:srgbClr val="000000"/>
                    </a:solidFill>
                    <a:latin typeface="+mn-ea"/>
                    <a:ea typeface="+mn-ea"/>
                  </a:rPr>
                  <a:t>φ</a:t>
                </a:r>
                <a:r>
                  <a:rPr lang="zh-CN" altLang="en-US" sz="1800" b="0" dirty="0">
                    <a:solidFill>
                      <a:srgbClr val="000000"/>
                    </a:solidFill>
                    <a:latin typeface="+mn-ea"/>
                    <a:ea typeface="+mn-ea"/>
                  </a:rPr>
                  <a:t>表示，有</a:t>
                </a:r>
                <a:endParaRPr lang="en-US" altLang="zh-CN" sz="1800" b="0" dirty="0">
                  <a:solidFill>
                    <a:srgbClr val="000000"/>
                  </a:solidFill>
                  <a:latin typeface="+mn-ea"/>
                  <a:ea typeface="+mn-ea"/>
                </a:endParaRPr>
              </a:p>
              <a:p>
                <a:pPr fontAlgn="ctr">
                  <a:lnSpc>
                    <a:spcPts val="2700"/>
                  </a:lnSpc>
                </a:pPr>
                <a14:m>
                  <m:oMathPara xmlns:m="http://schemas.openxmlformats.org/officeDocument/2006/math">
                    <m:oMathParaPr>
                      <m:jc m:val="centerGroup"/>
                    </m:oMathParaPr>
                    <m:oMath xmlns:m="http://schemas.openxmlformats.org/officeDocument/2006/math">
                      <m:r>
                        <a:rPr lang="en-US" altLang="zh-CN" sz="2400" i="1">
                          <a:solidFill>
                            <a:srgbClr val="000000"/>
                          </a:solidFill>
                          <a:latin typeface="Cambria Math" panose="02040503050406030204" pitchFamily="18" charset="0"/>
                        </a:rPr>
                        <m:t>𝜑</m:t>
                      </m:r>
                      <m:r>
                        <a:rPr lang="en-US" altLang="zh-CN" sz="2400" i="1">
                          <a:solidFill>
                            <a:srgbClr val="000000"/>
                          </a:solidFill>
                          <a:latin typeface="Cambria Math" panose="02040503050406030204" pitchFamily="18" charset="0"/>
                        </a:rPr>
                        <m:t>=</m:t>
                      </m:r>
                      <m:d>
                        <m:dPr>
                          <m:ctrlPr>
                            <a:rPr lang="zh-CN" altLang="zh-CN" sz="2400" i="1">
                              <a:solidFill>
                                <a:srgbClr val="000000"/>
                              </a:solidFill>
                              <a:latin typeface="Cambria Math" panose="02040503050406030204" pitchFamily="18" charset="0"/>
                            </a:rPr>
                          </m:ctrlPr>
                        </m:dPr>
                        <m:e>
                          <m:r>
                            <a:rPr lang="en-US" altLang="zh-CN" sz="2400" i="1">
                              <a:solidFill>
                                <a:srgbClr val="000000"/>
                              </a:solidFill>
                              <a:latin typeface="Cambria Math" panose="02040503050406030204" pitchFamily="18" charset="0"/>
                            </a:rPr>
                            <m:t>𝜔</m:t>
                          </m:r>
                          <m: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m:t>
                          </m:r>
                          <m:sSub>
                            <m:sSubPr>
                              <m:ctrlPr>
                                <a:rPr lang="zh-CN"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𝜓</m:t>
                              </m:r>
                            </m:e>
                            <m:sub>
                              <m:r>
                                <a:rPr lang="en-US" altLang="zh-CN" sz="2400" i="1">
                                  <a:solidFill>
                                    <a:srgbClr val="000000"/>
                                  </a:solidFill>
                                  <a:latin typeface="Cambria Math" panose="02040503050406030204" pitchFamily="18" charset="0"/>
                                </a:rPr>
                                <m:t>𝑢</m:t>
                              </m:r>
                            </m:sub>
                          </m:sSub>
                        </m:e>
                      </m:d>
                      <m:r>
                        <a:rPr lang="zh-CN" altLang="en-US" sz="2400" i="1">
                          <a:solidFill>
                            <a:srgbClr val="000000"/>
                          </a:solidFill>
                          <a:latin typeface="Cambria Math" panose="02040503050406030204" pitchFamily="18" charset="0"/>
                        </a:rPr>
                        <m:t>−</m:t>
                      </m:r>
                      <m:d>
                        <m:dPr>
                          <m:ctrlPr>
                            <a:rPr lang="zh-CN" altLang="zh-CN" sz="2400" i="1">
                              <a:solidFill>
                                <a:srgbClr val="000000"/>
                              </a:solidFill>
                              <a:latin typeface="Cambria Math" panose="02040503050406030204" pitchFamily="18" charset="0"/>
                            </a:rPr>
                          </m:ctrlPr>
                        </m:dPr>
                        <m:e>
                          <m:r>
                            <a:rPr lang="en-US" altLang="zh-CN" sz="2400" i="1">
                              <a:solidFill>
                                <a:srgbClr val="000000"/>
                              </a:solidFill>
                              <a:latin typeface="Cambria Math" panose="02040503050406030204" pitchFamily="18" charset="0"/>
                            </a:rPr>
                            <m:t>𝜔</m:t>
                          </m:r>
                          <m:r>
                            <a:rPr lang="en-US" altLang="zh-CN" sz="2400" i="1">
                              <a:solidFill>
                                <a:srgbClr val="000000"/>
                              </a:solidFill>
                              <a:latin typeface="Cambria Math" panose="02040503050406030204" pitchFamily="18" charset="0"/>
                            </a:rPr>
                            <m:t>𝑡</m:t>
                          </m:r>
                          <m:r>
                            <a:rPr lang="en-US" altLang="zh-CN" sz="2400" i="1">
                              <a:solidFill>
                                <a:srgbClr val="000000"/>
                              </a:solidFill>
                              <a:latin typeface="Cambria Math" panose="02040503050406030204" pitchFamily="18" charset="0"/>
                            </a:rPr>
                            <m:t>+</m:t>
                          </m:r>
                          <m:sSub>
                            <m:sSubPr>
                              <m:ctrlPr>
                                <a:rPr lang="zh-CN"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𝜓</m:t>
                              </m:r>
                            </m:e>
                            <m:sub>
                              <m:r>
                                <a:rPr lang="en-US" altLang="zh-CN" sz="2400" i="1">
                                  <a:solidFill>
                                    <a:srgbClr val="000000"/>
                                  </a:solidFill>
                                  <a:latin typeface="Cambria Math" panose="02040503050406030204" pitchFamily="18" charset="0"/>
                                </a:rPr>
                                <m:t>𝑖</m:t>
                              </m:r>
                            </m:sub>
                          </m:sSub>
                        </m:e>
                      </m:d>
                      <m:r>
                        <a:rPr lang="en-US" altLang="zh-CN" sz="2400" i="1">
                          <a:solidFill>
                            <a:srgbClr val="000000"/>
                          </a:solidFill>
                          <a:latin typeface="Cambria Math" panose="02040503050406030204" pitchFamily="18" charset="0"/>
                        </a:rPr>
                        <m:t>=</m:t>
                      </m:r>
                      <m:sSub>
                        <m:sSubPr>
                          <m:ctrlPr>
                            <a:rPr lang="zh-CN"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𝜓</m:t>
                          </m:r>
                        </m:e>
                        <m:sub>
                          <m:r>
                            <a:rPr lang="en-US" altLang="zh-CN" sz="2400" i="1">
                              <a:solidFill>
                                <a:srgbClr val="000000"/>
                              </a:solidFill>
                              <a:latin typeface="Cambria Math" panose="02040503050406030204" pitchFamily="18" charset="0"/>
                            </a:rPr>
                            <m:t>𝑢</m:t>
                          </m:r>
                        </m:sub>
                      </m:sSub>
                      <m:r>
                        <a:rPr lang="zh-CN" altLang="en-US" sz="2400" i="1">
                          <a:solidFill>
                            <a:srgbClr val="000000"/>
                          </a:solidFill>
                          <a:latin typeface="Cambria Math" panose="02040503050406030204" pitchFamily="18" charset="0"/>
                        </a:rPr>
                        <m:t>−</m:t>
                      </m:r>
                      <m:sSub>
                        <m:sSubPr>
                          <m:ctrlPr>
                            <a:rPr lang="zh-CN"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𝜓</m:t>
                          </m:r>
                        </m:e>
                        <m:sub>
                          <m:r>
                            <a:rPr lang="en-US" altLang="zh-CN" sz="2400" i="1">
                              <a:solidFill>
                                <a:srgbClr val="000000"/>
                              </a:solidFill>
                              <a:latin typeface="Cambria Math" panose="02040503050406030204" pitchFamily="18" charset="0"/>
                            </a:rPr>
                            <m:t>𝑖</m:t>
                          </m:r>
                        </m:sub>
                      </m:sSub>
                    </m:oMath>
                  </m:oMathPara>
                </a14:m>
                <a:endParaRPr lang="en-US" altLang="zh-CN" sz="1800" b="0" dirty="0">
                  <a:solidFill>
                    <a:srgbClr val="000000"/>
                  </a:solidFill>
                  <a:latin typeface="+mn-ea"/>
                  <a:ea typeface="+mn-ea"/>
                </a:endParaRPr>
              </a:p>
              <a:p>
                <a:pPr fontAlgn="ctr">
                  <a:lnSpc>
                    <a:spcPts val="2700"/>
                  </a:lnSpc>
                </a:pPr>
                <a:r>
                  <a:rPr lang="zh-CN" altLang="en-US" sz="1800" b="0" dirty="0">
                    <a:solidFill>
                      <a:srgbClr val="000000"/>
                    </a:solidFill>
                    <a:latin typeface="+mn-ea"/>
                    <a:ea typeface="+mn-ea"/>
                  </a:rPr>
                  <a:t>可见，相位差也就是初相位之差。初相位不同，即相位不同，说明它们随时间变化的步调不一致。</a:t>
                </a:r>
              </a:p>
            </p:txBody>
          </p:sp>
        </mc:Choice>
        <mc:Fallback xmlns="">
          <p:sp>
            <p:nvSpPr>
              <p:cNvPr id="30" name="标题 1">
                <a:extLst>
                  <a:ext uri="{FF2B5EF4-FFF2-40B4-BE49-F238E27FC236}">
                    <a16:creationId xmlns:a16="http://schemas.microsoft.com/office/drawing/2014/main" id="{3390415E-F5B8-4608-AD04-00AACC5741F2}"/>
                  </a:ext>
                </a:extLst>
              </p:cNvPr>
              <p:cNvSpPr txBox="1">
                <a:spLocks noRot="1" noChangeAspect="1" noMove="1" noResize="1" noEditPoints="1" noAdjustHandles="1" noChangeArrowheads="1" noChangeShapeType="1" noTextEdit="1"/>
              </p:cNvSpPr>
              <p:nvPr/>
            </p:nvSpPr>
            <p:spPr>
              <a:xfrm>
                <a:off x="492784" y="1026062"/>
                <a:ext cx="8158433" cy="3228536"/>
              </a:xfrm>
              <a:prstGeom prst="rect">
                <a:avLst/>
              </a:prstGeom>
              <a:blipFill>
                <a:blip r:embed="rId4"/>
                <a:stretch>
                  <a:fillRect l="-1420" r="-972" b="-3585"/>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A47CD1B5-031E-4FF5-9117-4F2C67BB37A6}"/>
              </a:ext>
            </a:extLst>
          </p:cNvPr>
          <p:cNvPicPr>
            <a:picLocks noChangeAspect="1"/>
          </p:cNvPicPr>
          <p:nvPr/>
        </p:nvPicPr>
        <p:blipFill>
          <a:blip r:embed="rId5"/>
          <a:stretch>
            <a:fillRect/>
          </a:stretch>
        </p:blipFill>
        <p:spPr>
          <a:xfrm>
            <a:off x="3196828" y="3905434"/>
            <a:ext cx="2750344" cy="1778794"/>
          </a:xfrm>
          <a:prstGeom prst="rect">
            <a:avLst/>
          </a:prstGeom>
        </p:spPr>
      </p:pic>
    </p:spTree>
    <p:custDataLst>
      <p:tags r:id="rId1"/>
    </p:custDataLst>
    <p:extLst>
      <p:ext uri="{BB962C8B-B14F-4D97-AF65-F5344CB8AC3E}">
        <p14:creationId xmlns:p14="http://schemas.microsoft.com/office/powerpoint/2010/main" val="100563790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PageTitle"/>
          <p:cNvSpPr>
            <a:spLocks noGrp="1"/>
          </p:cNvSpPr>
          <p:nvPr>
            <p:ph type="title"/>
            <p:custDataLst>
              <p:tags r:id="rId2"/>
            </p:custDataLst>
          </p:nvPr>
        </p:nvSpPr>
        <p:spPr>
          <a:xfrm>
            <a:off x="492784" y="3166652"/>
            <a:ext cx="8158433" cy="524696"/>
          </a:xfrm>
        </p:spPr>
        <p:txBody>
          <a:bodyPr>
            <a:noAutofit/>
          </a:bodyPr>
          <a:lstStyle/>
          <a:p>
            <a:pPr algn="ctr"/>
            <a:r>
              <a:rPr lang="zh-CN" altLang="en-US" sz="4500" dirty="0"/>
              <a:t>第二节  正弦量的相量表示法</a:t>
            </a:r>
          </a:p>
        </p:txBody>
      </p:sp>
    </p:spTree>
    <p:custDataLst>
      <p:tags r:id="rId1"/>
    </p:custDataLst>
    <p:extLst>
      <p:ext uri="{BB962C8B-B14F-4D97-AF65-F5344CB8AC3E}">
        <p14:creationId xmlns:p14="http://schemas.microsoft.com/office/powerpoint/2010/main" val="115074425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a14="http://schemas.microsoft.com/office/drawing/2010/main" xmlns="">
      <p:transition spd="slow" advTm="5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926161626"/>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926161626"/>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PageTitle"/>
  <p:tag name="MH_ORDER" val="PageTitle"/>
</p:tagLst>
</file>

<file path=ppt/tags/tag13.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926162912"/>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70926162912"/>
  <p:tag name="MH_LIBRARY" val="GRAPHIC"/>
  <p:tag name="MH_TYPE" val="PageTitle"/>
  <p:tag name="MH_ORDER" val="PageTitle"/>
</p:tagLst>
</file>

<file path=ppt/tags/tag1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PageTitle"/>
  <p:tag name="MH_ORDER" val="PageTitle"/>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926162912"/>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70926162912"/>
  <p:tag name="MH_LIBRARY" val="GRAPHIC"/>
  <p:tag name="MH_TYPE" val="PageTitle"/>
  <p:tag name="MH_ORDER" val="PageTitle"/>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926162912"/>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 val="20170926162912"/>
  <p:tag name="MH_LIBRARY" val="GRAPHIC"/>
  <p:tag name="MH_TYPE" val="PageTitle"/>
  <p:tag name="MH_ORDER" val="PageTitle"/>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3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926162912"/>
  <p:tag name="MH_LIBRARY" val="GRAPHIC"/>
</p:tagLst>
</file>

<file path=ppt/tags/tag43.xml><?xml version="1.0" encoding="utf-8"?>
<p:tagLst xmlns:a="http://schemas.openxmlformats.org/drawingml/2006/main" xmlns:r="http://schemas.openxmlformats.org/officeDocument/2006/relationships" xmlns:p="http://schemas.openxmlformats.org/presentationml/2006/main">
  <p:tag name="MH" val="20170926162912"/>
  <p:tag name="MH_LIBRARY" val="GRAPHIC"/>
  <p:tag name="MH_TYPE" val="PageTitle"/>
  <p:tag name="MH_ORDER" val="PageTitle"/>
</p:tagLst>
</file>

<file path=ppt/tags/tag4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4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926162912"/>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ags/tag50.xml><?xml version="1.0" encoding="utf-8"?>
<p:tagLst xmlns:a="http://schemas.openxmlformats.org/drawingml/2006/main" xmlns:r="http://schemas.openxmlformats.org/officeDocument/2006/relationships" xmlns:p="http://schemas.openxmlformats.org/presentationml/2006/main">
  <p:tag name="MH" val="20170926162912"/>
  <p:tag name="MH_LIBRARY" val="GRAPHIC"/>
  <p:tag name="MH_TYPE" val="PageTitle"/>
  <p:tag name="MH_ORDER" val="PageTitle"/>
</p:tagLst>
</file>

<file path=ppt/tags/tag5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5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Pages>0</Pages>
  <Words>3215</Words>
  <Characters>0</Characters>
  <Application>Microsoft Office PowerPoint</Application>
  <DocSecurity>0</DocSecurity>
  <PresentationFormat>全屏显示(4:3)</PresentationFormat>
  <Lines>0</Lines>
  <Paragraphs>243</Paragraphs>
  <Slides>44</Slides>
  <Notes>44</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44</vt:i4>
      </vt:variant>
    </vt:vector>
  </HeadingPairs>
  <TitlesOfParts>
    <vt:vector size="50" baseType="lpstr">
      <vt:lpstr>宋体</vt:lpstr>
      <vt:lpstr>Arial</vt:lpstr>
      <vt:lpstr>Calibri</vt:lpstr>
      <vt:lpstr>Cambria Math</vt:lpstr>
      <vt:lpstr>默认设计模板</vt:lpstr>
      <vt:lpstr>Equation.KSEE3</vt:lpstr>
      <vt:lpstr>正弦三相交流电路</vt:lpstr>
      <vt:lpstr>第三章</vt:lpstr>
      <vt:lpstr>第三章</vt:lpstr>
      <vt:lpstr>学习目标：  1. 了解正弦交流电的概念 2. 掌握交流电的频率（周期）、幅值（有效值）、初相位、瞬时值、最大值和有效值概念 3. 掌握电阻、电容和电感在交流电路中的特性 4. 掌握三相交流电源 5. 掌握三相交流电负载的连接方法  重点：掌握正弦交流电电路的基本物理量 难点：掌握三相交流电路三相负载连接方式的选用</vt:lpstr>
      <vt:lpstr>第一节  正弦交流电路的基本 概念</vt:lpstr>
      <vt:lpstr>PowerPoint 演示文稿</vt:lpstr>
      <vt:lpstr>PowerPoint 演示文稿</vt:lpstr>
      <vt:lpstr>PowerPoint 演示文稿</vt:lpstr>
      <vt:lpstr>第二节  正弦量的相量表示法</vt:lpstr>
      <vt:lpstr>PowerPoint 演示文稿</vt:lpstr>
      <vt:lpstr>PowerPoint 演示文稿</vt:lpstr>
      <vt:lpstr>PowerPoint 演示文稿</vt:lpstr>
      <vt:lpstr>第三节  交流电路的基本元件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负载为单一元件的 交流电路</vt:lpstr>
      <vt:lpstr>PowerPoint 演示文稿</vt:lpstr>
      <vt:lpstr>PowerPoint 演示文稿</vt:lpstr>
      <vt:lpstr>PowerPoint 演示文稿</vt:lpstr>
      <vt:lpstr>PowerPoint 演示文稿</vt:lpstr>
      <vt:lpstr>PowerPoint 演示文稿</vt:lpstr>
      <vt:lpstr>第五节  三相交流电路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微软用户</dc:creator>
  <cp:keywords/>
  <dc:description/>
  <cp:lastModifiedBy>Administrator</cp:lastModifiedBy>
  <cp:revision>71</cp:revision>
  <dcterms:created xsi:type="dcterms:W3CDTF">2011-09-10T15:11:10Z</dcterms:created>
  <dcterms:modified xsi:type="dcterms:W3CDTF">2022-04-02T15:57:44Z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2052-10.1.0.5864</vt:lpwstr>
  </property>
</Properties>
</file>